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FA35FF3-7174-4044-ACD9-A78E35F32435}" type="datetimeFigureOut">
              <a:rPr lang="ru-RU" smtClean="0"/>
              <a:t>05.06.2017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C9CCFE-8D24-4D34-83A8-160E1B23EE4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FA35FF3-7174-4044-ACD9-A78E35F32435}" type="datetimeFigureOut">
              <a:rPr lang="ru-RU" smtClean="0"/>
              <a:t>05.06.2017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C9CCFE-8D24-4D34-83A8-160E1B23EE4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FA35FF3-7174-4044-ACD9-A78E35F32435}" type="datetimeFigureOut">
              <a:rPr lang="ru-RU" smtClean="0"/>
              <a:t>05.06.2017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C9CCFE-8D24-4D34-83A8-160E1B23EE42}"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FA35FF3-7174-4044-ACD9-A78E35F32435}" type="datetimeFigureOut">
              <a:rPr lang="ru-RU" smtClean="0"/>
              <a:t>05.06.2017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C9CCFE-8D24-4D34-83A8-160E1B23EE42}"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FA35FF3-7174-4044-ACD9-A78E35F32435}" type="datetimeFigureOut">
              <a:rPr lang="ru-RU" smtClean="0"/>
              <a:t>05.06.2017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C9CCFE-8D24-4D34-83A8-160E1B23EE42}"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7FA35FF3-7174-4044-ACD9-A78E35F32435}" type="datetimeFigureOut">
              <a:rPr lang="ru-RU" smtClean="0"/>
              <a:t>05.06.2017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C9CCFE-8D24-4D34-83A8-160E1B23EE42}"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FA35FF3-7174-4044-ACD9-A78E35F32435}" type="datetimeFigureOut">
              <a:rPr lang="ru-RU" smtClean="0"/>
              <a:t>05.06.2017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6C9CCFE-8D24-4D34-83A8-160E1B23EE4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FA35FF3-7174-4044-ACD9-A78E35F32435}" type="datetimeFigureOut">
              <a:rPr lang="ru-RU" smtClean="0"/>
              <a:t>05.06.2017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6C9CCFE-8D24-4D34-83A8-160E1B23EE4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FA35FF3-7174-4044-ACD9-A78E35F32435}" type="datetimeFigureOut">
              <a:rPr lang="ru-RU" smtClean="0"/>
              <a:t>05.06.2017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6C9CCFE-8D24-4D34-83A8-160E1B23EE4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FA35FF3-7174-4044-ACD9-A78E35F32435}" type="datetimeFigureOut">
              <a:rPr lang="ru-RU" smtClean="0"/>
              <a:t>05.06.2017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C9CCFE-8D24-4D34-83A8-160E1B23EE42}"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FA35FF3-7174-4044-ACD9-A78E35F32435}" type="datetimeFigureOut">
              <a:rPr lang="ru-RU" smtClean="0"/>
              <a:t>05.06.2017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C9CCFE-8D24-4D34-83A8-160E1B23EE42}"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FA35FF3-7174-4044-ACD9-A78E35F32435}" type="datetimeFigureOut">
              <a:rPr lang="ru-RU" smtClean="0"/>
              <a:t>05.06.2017</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C9CCFE-8D24-4D34-83A8-160E1B23EE42}"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44824"/>
            <a:ext cx="7772400" cy="1728192"/>
          </a:xfrm>
        </p:spPr>
        <p:txBody>
          <a:bodyPr>
            <a:normAutofit fontScale="90000"/>
          </a:bodyPr>
          <a:lstStyle/>
          <a:p>
            <a:r>
              <a:rPr lang="ru-RU" sz="2200" dirty="0" smtClean="0">
                <a:solidFill>
                  <a:srgbClr val="002060"/>
                </a:solidFill>
                <a:latin typeface="+mn-lt"/>
              </a:rPr>
              <a:t>Муниципальное казенное образовательное учреждение дополнительного образования </a:t>
            </a:r>
            <a:br>
              <a:rPr lang="ru-RU" sz="2200" dirty="0" smtClean="0">
                <a:solidFill>
                  <a:srgbClr val="002060"/>
                </a:solidFill>
                <a:latin typeface="+mn-lt"/>
              </a:rPr>
            </a:br>
            <a:r>
              <a:rPr lang="ru-RU" sz="2200" dirty="0" smtClean="0">
                <a:solidFill>
                  <a:srgbClr val="002060"/>
                </a:solidFill>
                <a:latin typeface="+mn-lt"/>
              </a:rPr>
              <a:t>«</a:t>
            </a:r>
            <a:r>
              <a:rPr lang="ru-RU" sz="2200" dirty="0" err="1" smtClean="0">
                <a:solidFill>
                  <a:srgbClr val="002060"/>
                </a:solidFill>
                <a:latin typeface="+mn-lt"/>
              </a:rPr>
              <a:t>Любанская</a:t>
            </a:r>
            <a:r>
              <a:rPr lang="ru-RU" sz="2200" dirty="0" smtClean="0">
                <a:solidFill>
                  <a:srgbClr val="002060"/>
                </a:solidFill>
                <a:latin typeface="+mn-lt"/>
              </a:rPr>
              <a:t> школа искусств»</a:t>
            </a:r>
            <a:r>
              <a:rPr lang="ru-RU" sz="1800" dirty="0" smtClean="0">
                <a:solidFill>
                  <a:srgbClr val="002060"/>
                </a:solidFill>
                <a:latin typeface="+mn-lt"/>
              </a:rPr>
              <a:t/>
            </a:r>
            <a:br>
              <a:rPr lang="ru-RU" sz="1800" dirty="0" smtClean="0">
                <a:solidFill>
                  <a:srgbClr val="002060"/>
                </a:solidFill>
                <a:latin typeface="+mn-lt"/>
              </a:rPr>
            </a:br>
            <a:r>
              <a:rPr lang="ru-RU" sz="1200" dirty="0">
                <a:solidFill>
                  <a:srgbClr val="002060"/>
                </a:solidFill>
                <a:latin typeface="+mn-lt"/>
              </a:rPr>
              <a:t/>
            </a:r>
            <a:br>
              <a:rPr lang="ru-RU" sz="1200" dirty="0">
                <a:solidFill>
                  <a:srgbClr val="002060"/>
                </a:solidFill>
                <a:latin typeface="+mn-lt"/>
              </a:rPr>
            </a:br>
            <a:r>
              <a:rPr lang="ru-RU" sz="1200" dirty="0" smtClean="0">
                <a:solidFill>
                  <a:srgbClr val="002060"/>
                </a:solidFill>
                <a:latin typeface="+mn-lt"/>
              </a:rPr>
              <a:t/>
            </a:r>
            <a:br>
              <a:rPr lang="ru-RU" sz="1200" dirty="0" smtClean="0">
                <a:solidFill>
                  <a:srgbClr val="002060"/>
                </a:solidFill>
                <a:latin typeface="+mn-lt"/>
              </a:rPr>
            </a:br>
            <a:r>
              <a:rPr lang="ru-RU" sz="1200" dirty="0">
                <a:solidFill>
                  <a:srgbClr val="002060"/>
                </a:solidFill>
                <a:latin typeface="+mn-lt"/>
              </a:rPr>
              <a:t/>
            </a:r>
            <a:br>
              <a:rPr lang="ru-RU" sz="1200" dirty="0">
                <a:solidFill>
                  <a:srgbClr val="002060"/>
                </a:solidFill>
                <a:latin typeface="+mn-lt"/>
              </a:rPr>
            </a:br>
            <a:r>
              <a:rPr lang="ru-RU" sz="2700" dirty="0" smtClean="0">
                <a:solidFill>
                  <a:schemeClr val="bg2">
                    <a:lumMod val="10000"/>
                  </a:schemeClr>
                </a:solidFill>
                <a:latin typeface="+mn-lt"/>
              </a:rPr>
              <a:t>ОТКРЫТЫЙ </a:t>
            </a:r>
            <a:r>
              <a:rPr lang="ru-RU" sz="2700" dirty="0">
                <a:solidFill>
                  <a:schemeClr val="bg2">
                    <a:lumMod val="10000"/>
                  </a:schemeClr>
                </a:solidFill>
                <a:latin typeface="+mn-lt"/>
              </a:rPr>
              <a:t>УРОК</a:t>
            </a:r>
            <a:br>
              <a:rPr lang="ru-RU" sz="2700" dirty="0">
                <a:solidFill>
                  <a:schemeClr val="bg2">
                    <a:lumMod val="10000"/>
                  </a:schemeClr>
                </a:solidFill>
                <a:latin typeface="+mn-lt"/>
              </a:rPr>
            </a:br>
            <a:r>
              <a:rPr lang="ru-RU" sz="2700" dirty="0">
                <a:solidFill>
                  <a:schemeClr val="bg2">
                    <a:lumMod val="10000"/>
                  </a:schemeClr>
                </a:solidFill>
                <a:latin typeface="+mn-lt"/>
              </a:rPr>
              <a:t>на тему: ««Работа над музыкальной выразительностью пьесы на начальном этапе обучения игре на фортепиано»</a:t>
            </a:r>
            <a:r>
              <a:rPr lang="ru-RU" sz="2700" dirty="0" smtClean="0">
                <a:solidFill>
                  <a:schemeClr val="bg2">
                    <a:lumMod val="10000"/>
                  </a:schemeClr>
                </a:solidFill>
                <a:latin typeface="+mn-lt"/>
              </a:rPr>
              <a:t/>
            </a:r>
            <a:br>
              <a:rPr lang="ru-RU" sz="2700" dirty="0" smtClean="0">
                <a:solidFill>
                  <a:schemeClr val="bg2">
                    <a:lumMod val="10000"/>
                  </a:schemeClr>
                </a:solidFill>
                <a:latin typeface="+mn-lt"/>
              </a:rPr>
            </a:br>
            <a:r>
              <a:rPr lang="ru-RU" sz="2700" dirty="0">
                <a:solidFill>
                  <a:srgbClr val="002060"/>
                </a:solidFill>
              </a:rPr>
              <a:t/>
            </a:r>
            <a:br>
              <a:rPr lang="ru-RU" sz="2700" dirty="0">
                <a:solidFill>
                  <a:srgbClr val="002060"/>
                </a:solidFill>
              </a:rPr>
            </a:br>
            <a:endParaRPr lang="ru-RU" sz="2700" dirty="0">
              <a:solidFill>
                <a:srgbClr val="002060"/>
              </a:solidFill>
            </a:endParaRPr>
          </a:p>
        </p:txBody>
      </p:sp>
      <p:sp>
        <p:nvSpPr>
          <p:cNvPr id="3" name="Подзаголовок 2"/>
          <p:cNvSpPr>
            <a:spLocks noGrp="1"/>
          </p:cNvSpPr>
          <p:nvPr>
            <p:ph type="subTitle" idx="1"/>
          </p:nvPr>
        </p:nvSpPr>
        <p:spPr>
          <a:xfrm>
            <a:off x="1371600" y="3556001"/>
            <a:ext cx="6400800" cy="1473200"/>
          </a:xfrm>
        </p:spPr>
        <p:txBody>
          <a:bodyPr>
            <a:noAutofit/>
          </a:bodyPr>
          <a:lstStyle/>
          <a:p>
            <a:endParaRPr lang="ru-RU" sz="1800" dirty="0" smtClean="0">
              <a:solidFill>
                <a:schemeClr val="bg2">
                  <a:lumMod val="10000"/>
                </a:schemeClr>
              </a:solidFill>
            </a:endParaRPr>
          </a:p>
          <a:p>
            <a:endParaRPr lang="ru-RU" sz="1800" dirty="0" smtClean="0">
              <a:solidFill>
                <a:schemeClr val="bg2">
                  <a:lumMod val="10000"/>
                </a:schemeClr>
              </a:solidFill>
            </a:endParaRPr>
          </a:p>
          <a:p>
            <a:r>
              <a:rPr lang="ru-RU" sz="1800" dirty="0" smtClean="0">
                <a:solidFill>
                  <a:schemeClr val="bg2">
                    <a:lumMod val="10000"/>
                  </a:schemeClr>
                </a:solidFill>
              </a:rPr>
              <a:t>Провела: Темирова Инна Эдуардовна, преподаватель фортепиано первой категории</a:t>
            </a:r>
          </a:p>
          <a:p>
            <a:endParaRPr lang="ru-RU" sz="1800" dirty="0" smtClean="0">
              <a:solidFill>
                <a:schemeClr val="bg2">
                  <a:lumMod val="10000"/>
                </a:schemeClr>
              </a:solidFill>
            </a:endParaRPr>
          </a:p>
          <a:p>
            <a:r>
              <a:rPr lang="ru-RU" sz="1800" dirty="0" err="1" smtClean="0">
                <a:solidFill>
                  <a:schemeClr val="bg2">
                    <a:lumMod val="10000"/>
                  </a:schemeClr>
                </a:solidFill>
              </a:rPr>
              <a:t>Пос.Сельцо</a:t>
            </a:r>
            <a:endParaRPr lang="ru-RU" sz="1800" dirty="0" smtClean="0">
              <a:solidFill>
                <a:schemeClr val="bg2">
                  <a:lumMod val="10000"/>
                </a:schemeClr>
              </a:solidFill>
            </a:endParaRPr>
          </a:p>
          <a:p>
            <a:r>
              <a:rPr lang="ru-RU" sz="1800" dirty="0" smtClean="0">
                <a:solidFill>
                  <a:schemeClr val="bg2">
                    <a:lumMod val="10000"/>
                  </a:schemeClr>
                </a:solidFill>
              </a:rPr>
              <a:t>2016г.</a:t>
            </a:r>
            <a:endParaRPr lang="ru-RU" sz="1800" dirty="0">
              <a:solidFill>
                <a:schemeClr val="bg2">
                  <a:lumMod val="10000"/>
                </a:schemeClr>
              </a:solidFill>
            </a:endParaRPr>
          </a:p>
        </p:txBody>
      </p:sp>
    </p:spTree>
    <p:extLst>
      <p:ext uri="{BB962C8B-B14F-4D97-AF65-F5344CB8AC3E}">
        <p14:creationId xmlns:p14="http://schemas.microsoft.com/office/powerpoint/2010/main" val="1947266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61250" y="4005064"/>
            <a:ext cx="7408333" cy="2160240"/>
          </a:xfrm>
        </p:spPr>
        <p:txBody>
          <a:bodyPr>
            <a:normAutofit/>
          </a:bodyPr>
          <a:lstStyle/>
          <a:p>
            <a:r>
              <a:rPr lang="ru-RU" sz="2000" dirty="0"/>
              <a:t>В связке </a:t>
            </a:r>
            <a:r>
              <a:rPr lang="ru-RU" sz="2000" dirty="0" smtClean="0"/>
              <a:t>обращаем внимание </a:t>
            </a:r>
            <a:r>
              <a:rPr lang="ru-RU" sz="2000" dirty="0"/>
              <a:t>ребенка на ритмический рисунок, так как часто восьмые ноты при  передаче от левой к правой руке «превращаются» в четверти, что нарушает ритмический рисунок. Если возникает подобное затруднение, нужно проработать ритм различными способами: просчитать вслух, прохлопать ритмический рисунок, пошагать под музыку и т.д.</a:t>
            </a:r>
          </a:p>
        </p:txBody>
      </p:sp>
      <p:sp>
        <p:nvSpPr>
          <p:cNvPr id="3" name="Заголовок 2"/>
          <p:cNvSpPr>
            <a:spLocks noGrp="1"/>
          </p:cNvSpPr>
          <p:nvPr>
            <p:ph type="title"/>
          </p:nvPr>
        </p:nvSpPr>
        <p:spPr/>
        <p:txBody>
          <a:bodyPr>
            <a:normAutofit/>
          </a:bodyPr>
          <a:lstStyle/>
          <a:p>
            <a:r>
              <a:rPr lang="ru-RU" sz="2000" dirty="0">
                <a:solidFill>
                  <a:schemeClr val="bg2">
                    <a:lumMod val="10000"/>
                  </a:schemeClr>
                </a:solidFill>
                <a:latin typeface="+mn-lt"/>
              </a:rPr>
              <a:t>Вторая фраза (четыре такта) повторяет первую, за исключением окончания, которое переходит в связку между предложениями: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3109" y="1628800"/>
            <a:ext cx="5544616" cy="2017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468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971600" y="3356992"/>
            <a:ext cx="7408333" cy="2841765"/>
          </a:xfrm>
        </p:spPr>
        <p:txBody>
          <a:bodyPr>
            <a:normAutofit/>
          </a:bodyPr>
          <a:lstStyle/>
          <a:p>
            <a:r>
              <a:rPr lang="ru-RU" sz="2000" dirty="0"/>
              <a:t>При работе над пьесой заучиваем музыкальные термины: </a:t>
            </a:r>
          </a:p>
          <a:p>
            <a:r>
              <a:rPr lang="ru-RU" sz="2000" dirty="0" smtClean="0"/>
              <a:t>- </a:t>
            </a:r>
            <a:r>
              <a:rPr lang="en-US" sz="2000" b="1" i="1" dirty="0" smtClean="0"/>
              <a:t>forte</a:t>
            </a:r>
            <a:r>
              <a:rPr lang="ru-RU" sz="2000" dirty="0" smtClean="0"/>
              <a:t> (форте – громко);</a:t>
            </a:r>
          </a:p>
          <a:p>
            <a:r>
              <a:rPr lang="ru-RU" sz="2000" dirty="0"/>
              <a:t>-</a:t>
            </a:r>
            <a:r>
              <a:rPr lang="en-US" sz="2000" dirty="0" smtClean="0"/>
              <a:t> </a:t>
            </a:r>
            <a:r>
              <a:rPr lang="en-US" sz="2000" b="1" i="1" dirty="0" smtClean="0"/>
              <a:t>piano</a:t>
            </a:r>
            <a:r>
              <a:rPr lang="ru-RU" sz="2000" b="1" i="1" dirty="0" smtClean="0"/>
              <a:t> </a:t>
            </a:r>
            <a:r>
              <a:rPr lang="ru-RU" sz="2000" dirty="0" smtClean="0"/>
              <a:t>(пиано – тихо);</a:t>
            </a:r>
            <a:r>
              <a:rPr lang="en-US" sz="2000" dirty="0" smtClean="0"/>
              <a:t> </a:t>
            </a:r>
            <a:endParaRPr lang="ru-RU" sz="2000" dirty="0" smtClean="0"/>
          </a:p>
          <a:p>
            <a:r>
              <a:rPr lang="ru-RU" sz="2000" dirty="0" smtClean="0"/>
              <a:t>- </a:t>
            </a:r>
            <a:r>
              <a:rPr lang="en-US" sz="2000" b="1" i="1" dirty="0" smtClean="0"/>
              <a:t>mezzo forte</a:t>
            </a:r>
            <a:r>
              <a:rPr lang="ru-RU" sz="2000" b="1" i="1" dirty="0" smtClean="0"/>
              <a:t> </a:t>
            </a:r>
            <a:r>
              <a:rPr lang="ru-RU" sz="2000" dirty="0" smtClean="0"/>
              <a:t>( </a:t>
            </a:r>
            <a:r>
              <a:rPr lang="ru-RU" sz="2000" dirty="0" err="1" smtClean="0"/>
              <a:t>меццо</a:t>
            </a:r>
            <a:r>
              <a:rPr lang="ru-RU" sz="2000" dirty="0" smtClean="0"/>
              <a:t> форте – не очень громко);</a:t>
            </a:r>
            <a:endParaRPr lang="ru-RU" sz="2000" dirty="0"/>
          </a:p>
          <a:p>
            <a:r>
              <a:rPr lang="ru-RU" sz="2000" dirty="0" smtClean="0"/>
              <a:t>- </a:t>
            </a:r>
            <a:r>
              <a:rPr lang="en-US" sz="2000" b="1" i="1" dirty="0" smtClean="0"/>
              <a:t>mezzo piano</a:t>
            </a:r>
            <a:r>
              <a:rPr lang="ru-RU" sz="2000" dirty="0" smtClean="0"/>
              <a:t> (</a:t>
            </a:r>
            <a:r>
              <a:rPr lang="ru-RU" sz="2000" dirty="0" err="1" smtClean="0"/>
              <a:t>меццо</a:t>
            </a:r>
            <a:r>
              <a:rPr lang="ru-RU" sz="2000" dirty="0" smtClean="0"/>
              <a:t> пиано – не очень тихо);</a:t>
            </a:r>
          </a:p>
          <a:p>
            <a:r>
              <a:rPr lang="ru-RU" sz="2000" dirty="0" smtClean="0"/>
              <a:t>- </a:t>
            </a:r>
            <a:r>
              <a:rPr lang="ru-RU" sz="2000" b="1" i="1" dirty="0" smtClean="0"/>
              <a:t>с</a:t>
            </a:r>
            <a:r>
              <a:rPr lang="en-US" sz="2000" b="1" i="1" dirty="0"/>
              <a:t>r</a:t>
            </a:r>
            <a:r>
              <a:rPr lang="ru-RU" sz="2000" b="1" i="1" dirty="0"/>
              <a:t>е</a:t>
            </a:r>
            <a:r>
              <a:rPr lang="en-US" sz="2000" b="1" i="1" dirty="0" err="1" smtClean="0"/>
              <a:t>scendo</a:t>
            </a:r>
            <a:r>
              <a:rPr lang="ru-RU" sz="2000" dirty="0"/>
              <a:t> </a:t>
            </a:r>
            <a:r>
              <a:rPr lang="ru-RU" sz="2000" dirty="0" smtClean="0"/>
              <a:t>(крещендо – постепенно усиливая звук);</a:t>
            </a:r>
          </a:p>
          <a:p>
            <a:r>
              <a:rPr lang="ru-RU" sz="2000" dirty="0" smtClean="0"/>
              <a:t>- </a:t>
            </a:r>
            <a:r>
              <a:rPr lang="en-US" sz="2000" b="1" i="1" dirty="0" smtClean="0"/>
              <a:t>diminuendo</a:t>
            </a:r>
            <a:r>
              <a:rPr lang="ru-RU" sz="2000" dirty="0" smtClean="0"/>
              <a:t> (постепенно затихая)</a:t>
            </a:r>
            <a:r>
              <a:rPr lang="en-US" sz="2000" dirty="0" smtClean="0"/>
              <a:t>.</a:t>
            </a:r>
            <a:endParaRPr lang="ru-RU" sz="2000" dirty="0"/>
          </a:p>
        </p:txBody>
      </p:sp>
      <p:sp>
        <p:nvSpPr>
          <p:cNvPr id="3" name="Заголовок 2"/>
          <p:cNvSpPr>
            <a:spLocks noGrp="1"/>
          </p:cNvSpPr>
          <p:nvPr>
            <p:ph type="title"/>
          </p:nvPr>
        </p:nvSpPr>
        <p:spPr>
          <a:xfrm>
            <a:off x="467544" y="548680"/>
            <a:ext cx="8291264" cy="2298584"/>
          </a:xfrm>
        </p:spPr>
        <p:txBody>
          <a:bodyPr>
            <a:normAutofit fontScale="90000"/>
          </a:bodyPr>
          <a:lstStyle/>
          <a:p>
            <a:pPr algn="l"/>
            <a:r>
              <a:rPr lang="ru-RU" sz="2000" dirty="0">
                <a:solidFill>
                  <a:schemeClr val="bg2">
                    <a:lumMod val="10000"/>
                  </a:schemeClr>
                </a:solidFill>
                <a:latin typeface="+mn-lt"/>
              </a:rPr>
              <a:t>Также надо внимательно отнестись к смене ключ в партии правой руки. Часто </a:t>
            </a:r>
            <a:r>
              <a:rPr lang="ru-RU" sz="2200" dirty="0">
                <a:solidFill>
                  <a:schemeClr val="bg2">
                    <a:lumMod val="10000"/>
                  </a:schemeClr>
                </a:solidFill>
                <a:latin typeface="+mn-lt"/>
              </a:rPr>
              <a:t>ребенок</a:t>
            </a:r>
            <a:r>
              <a:rPr lang="ru-RU" sz="2000" dirty="0">
                <a:solidFill>
                  <a:schemeClr val="bg2">
                    <a:lumMod val="10000"/>
                  </a:schemeClr>
                </a:solidFill>
                <a:latin typeface="+mn-lt"/>
              </a:rPr>
              <a:t> не видит знак басового ключа в тексте и, следовательно, берет неверные ноты.</a:t>
            </a:r>
            <a:br>
              <a:rPr lang="ru-RU" sz="2000" dirty="0">
                <a:solidFill>
                  <a:schemeClr val="bg2">
                    <a:lumMod val="10000"/>
                  </a:schemeClr>
                </a:solidFill>
                <a:latin typeface="+mn-lt"/>
              </a:rPr>
            </a:br>
            <a:r>
              <a:rPr lang="ru-RU" sz="2000" dirty="0" smtClean="0">
                <a:solidFill>
                  <a:schemeClr val="bg2">
                    <a:lumMod val="10000"/>
                  </a:schemeClr>
                </a:solidFill>
                <a:latin typeface="+mn-lt"/>
              </a:rPr>
              <a:t>Первое </a:t>
            </a:r>
            <a:r>
              <a:rPr lang="ru-RU" sz="2000" dirty="0">
                <a:solidFill>
                  <a:schemeClr val="bg2">
                    <a:lumMod val="10000"/>
                  </a:schemeClr>
                </a:solidFill>
                <a:latin typeface="+mn-lt"/>
              </a:rPr>
              <a:t>предложение (до связки) исполняется с динамикой </a:t>
            </a:r>
            <a:r>
              <a:rPr lang="ru-RU" sz="2000" b="1" i="1" dirty="0" err="1">
                <a:solidFill>
                  <a:schemeClr val="bg2">
                    <a:lumMod val="10000"/>
                  </a:schemeClr>
                </a:solidFill>
                <a:latin typeface="+mn-lt"/>
              </a:rPr>
              <a:t>mf</a:t>
            </a:r>
            <a:r>
              <a:rPr lang="ru-RU" sz="2000" dirty="0">
                <a:solidFill>
                  <a:schemeClr val="bg2">
                    <a:lumMod val="10000"/>
                  </a:schemeClr>
                </a:solidFill>
                <a:latin typeface="+mn-lt"/>
              </a:rPr>
              <a:t> (</a:t>
            </a:r>
            <a:r>
              <a:rPr lang="ru-RU" sz="2000" dirty="0" err="1">
                <a:solidFill>
                  <a:schemeClr val="bg2">
                    <a:lumMod val="10000"/>
                  </a:schemeClr>
                </a:solidFill>
                <a:latin typeface="+mn-lt"/>
              </a:rPr>
              <a:t>меццо</a:t>
            </a:r>
            <a:r>
              <a:rPr lang="ru-RU" sz="2000" dirty="0">
                <a:solidFill>
                  <a:schemeClr val="bg2">
                    <a:lumMod val="10000"/>
                  </a:schemeClr>
                </a:solidFill>
                <a:latin typeface="+mn-lt"/>
              </a:rPr>
              <a:t> форте – не очень громко), так же, как и связка, второе предложение разнообразится динамикой </a:t>
            </a:r>
            <a:r>
              <a:rPr lang="ru-RU" sz="2000" b="1" i="1" dirty="0">
                <a:solidFill>
                  <a:schemeClr val="bg2">
                    <a:lumMod val="10000"/>
                  </a:schemeClr>
                </a:solidFill>
                <a:latin typeface="+mn-lt"/>
              </a:rPr>
              <a:t>p</a:t>
            </a:r>
            <a:r>
              <a:rPr lang="ru-RU" sz="2000" dirty="0">
                <a:solidFill>
                  <a:schemeClr val="bg2">
                    <a:lumMod val="10000"/>
                  </a:schemeClr>
                </a:solidFill>
                <a:latin typeface="+mn-lt"/>
              </a:rPr>
              <a:t> (пиано – тихо). При  выборе динамических оттенков ребенок должен ощущать силу нажатия на клавишу – сильнее для </a:t>
            </a:r>
            <a:r>
              <a:rPr lang="ru-RU" sz="2000" b="1" i="1" dirty="0" err="1">
                <a:solidFill>
                  <a:schemeClr val="bg2">
                    <a:lumMod val="10000"/>
                  </a:schemeClr>
                </a:solidFill>
                <a:latin typeface="+mn-lt"/>
              </a:rPr>
              <a:t>mf</a:t>
            </a:r>
            <a:r>
              <a:rPr lang="ru-RU" sz="2000" dirty="0">
                <a:solidFill>
                  <a:schemeClr val="bg2">
                    <a:lumMod val="10000"/>
                  </a:schemeClr>
                </a:solidFill>
                <a:latin typeface="+mn-lt"/>
              </a:rPr>
              <a:t>  и слабее для </a:t>
            </a:r>
            <a:r>
              <a:rPr lang="ru-RU" sz="2000" b="1" i="1" dirty="0" smtClean="0">
                <a:solidFill>
                  <a:schemeClr val="bg2">
                    <a:lumMod val="10000"/>
                  </a:schemeClr>
                </a:solidFill>
                <a:latin typeface="+mn-lt"/>
              </a:rPr>
              <a:t>p.</a:t>
            </a:r>
            <a:endParaRPr lang="ru-RU" sz="2000" dirty="0">
              <a:solidFill>
                <a:schemeClr val="bg2">
                  <a:lumMod val="10000"/>
                </a:schemeClr>
              </a:solidFill>
              <a:latin typeface="+mn-lt"/>
            </a:endParaRPr>
          </a:p>
        </p:txBody>
      </p:sp>
    </p:spTree>
    <p:extLst>
      <p:ext uri="{BB962C8B-B14F-4D97-AF65-F5344CB8AC3E}">
        <p14:creationId xmlns:p14="http://schemas.microsoft.com/office/powerpoint/2010/main" val="4264231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39552" y="332656"/>
            <a:ext cx="8229600" cy="1512168"/>
          </a:xfrm>
        </p:spPr>
        <p:txBody>
          <a:bodyPr>
            <a:normAutofit fontScale="90000"/>
          </a:bodyPr>
          <a:lstStyle/>
          <a:p>
            <a:r>
              <a:rPr lang="ru-RU" sz="2200" dirty="0" smtClean="0">
                <a:solidFill>
                  <a:schemeClr val="bg2">
                    <a:lumMod val="10000"/>
                  </a:schemeClr>
                </a:solidFill>
                <a:latin typeface="+mn-lt"/>
              </a:rPr>
              <a:t>Ранее мы рассматривали общие для двух пьес средства музыкальной выразительности. </a:t>
            </a:r>
            <a:br>
              <a:rPr lang="ru-RU" sz="2200" dirty="0" smtClean="0">
                <a:solidFill>
                  <a:schemeClr val="bg2">
                    <a:lumMod val="10000"/>
                  </a:schemeClr>
                </a:solidFill>
                <a:latin typeface="+mn-lt"/>
              </a:rPr>
            </a:br>
            <a:r>
              <a:rPr lang="ru-RU" sz="2000" dirty="0" smtClean="0">
                <a:solidFill>
                  <a:schemeClr val="bg2">
                    <a:lumMod val="10000"/>
                  </a:schemeClr>
                </a:solidFill>
                <a:latin typeface="+mn-lt"/>
              </a:rPr>
              <a:t/>
            </a:r>
            <a:br>
              <a:rPr lang="ru-RU" sz="2000" dirty="0" smtClean="0">
                <a:solidFill>
                  <a:schemeClr val="bg2">
                    <a:lumMod val="10000"/>
                  </a:schemeClr>
                </a:solidFill>
                <a:latin typeface="+mn-lt"/>
              </a:rPr>
            </a:br>
            <a:r>
              <a:rPr lang="ru-RU" sz="2200" dirty="0" smtClean="0">
                <a:solidFill>
                  <a:schemeClr val="bg2">
                    <a:lumMod val="10000"/>
                  </a:schemeClr>
                </a:solidFill>
                <a:latin typeface="+mn-lt"/>
              </a:rPr>
              <a:t>Различия в пьесах «Французская мелодия» и «Дождик»:</a:t>
            </a:r>
            <a:br>
              <a:rPr lang="ru-RU" sz="2200" dirty="0" smtClean="0">
                <a:solidFill>
                  <a:schemeClr val="bg2">
                    <a:lumMod val="10000"/>
                  </a:schemeClr>
                </a:solidFill>
                <a:latin typeface="+mn-lt"/>
              </a:rPr>
            </a:br>
            <a:endParaRPr lang="ru-RU" sz="2200" dirty="0">
              <a:solidFill>
                <a:schemeClr val="bg2">
                  <a:lumMod val="10000"/>
                </a:schemeClr>
              </a:solidFill>
              <a:latin typeface="+mn-lt"/>
            </a:endParaRPr>
          </a:p>
        </p:txBody>
      </p:sp>
      <p:sp>
        <p:nvSpPr>
          <p:cNvPr id="4" name="Прямоугольник 3"/>
          <p:cNvSpPr/>
          <p:nvPr/>
        </p:nvSpPr>
        <p:spPr>
          <a:xfrm>
            <a:off x="354843" y="2064330"/>
            <a:ext cx="8393621" cy="4708981"/>
          </a:xfrm>
          <a:prstGeom prst="rect">
            <a:avLst/>
          </a:prstGeom>
        </p:spPr>
        <p:txBody>
          <a:bodyPr wrap="square">
            <a:spAutoFit/>
          </a:bodyPr>
          <a:lstStyle/>
          <a:p>
            <a:pPr marL="342900" indent="-342900">
              <a:buFontTx/>
              <a:buChar char="-"/>
            </a:pPr>
            <a:r>
              <a:rPr lang="ru-RU" sz="2000" dirty="0" smtClean="0">
                <a:solidFill>
                  <a:srgbClr val="0070C0"/>
                </a:solidFill>
              </a:rPr>
              <a:t>пьеса «Дождик» имеет </a:t>
            </a:r>
            <a:r>
              <a:rPr lang="ru-RU" sz="2000" dirty="0">
                <a:solidFill>
                  <a:srgbClr val="0070C0"/>
                </a:solidFill>
              </a:rPr>
              <a:t>трехчастное строение</a:t>
            </a:r>
            <a:r>
              <a:rPr lang="ru-RU" sz="2000" dirty="0" smtClean="0">
                <a:solidFill>
                  <a:srgbClr val="0070C0"/>
                </a:solidFill>
              </a:rPr>
              <a:t>, а не двухчастное строение ;</a:t>
            </a:r>
          </a:p>
          <a:p>
            <a:pPr marL="342900" indent="-342900">
              <a:buFontTx/>
              <a:buChar char="-"/>
            </a:pPr>
            <a:r>
              <a:rPr lang="ru-RU" sz="2000" dirty="0" smtClean="0">
                <a:solidFill>
                  <a:srgbClr val="0070C0"/>
                </a:solidFill>
              </a:rPr>
              <a:t>первая </a:t>
            </a:r>
            <a:r>
              <a:rPr lang="ru-RU" sz="2000" dirty="0">
                <a:solidFill>
                  <a:srgbClr val="0070C0"/>
                </a:solidFill>
              </a:rPr>
              <a:t>и третья часть – повторяются почти без изменений (кроме окончания), средняя часть является контрастной по отношению к </a:t>
            </a:r>
            <a:r>
              <a:rPr lang="ru-RU" sz="2000" dirty="0" smtClean="0">
                <a:solidFill>
                  <a:srgbClr val="0070C0"/>
                </a:solidFill>
              </a:rPr>
              <a:t>ним;</a:t>
            </a:r>
          </a:p>
          <a:p>
            <a:pPr marL="342900" indent="-342900">
              <a:buFontTx/>
              <a:buChar char="-"/>
            </a:pPr>
            <a:r>
              <a:rPr lang="ru-RU" sz="2000" dirty="0" smtClean="0">
                <a:solidFill>
                  <a:srgbClr val="0070C0"/>
                </a:solidFill>
              </a:rPr>
              <a:t>предлагаю ученице </a:t>
            </a:r>
            <a:r>
              <a:rPr lang="ru-RU" sz="2000" dirty="0">
                <a:solidFill>
                  <a:srgbClr val="0070C0"/>
                </a:solidFill>
              </a:rPr>
              <a:t>определить по характеру </a:t>
            </a:r>
            <a:r>
              <a:rPr lang="ru-RU" sz="2000" dirty="0" smtClean="0">
                <a:solidFill>
                  <a:srgbClr val="0070C0"/>
                </a:solidFill>
              </a:rPr>
              <a:t>музыки и где </a:t>
            </a:r>
            <a:r>
              <a:rPr lang="ru-RU" sz="2000" dirty="0">
                <a:solidFill>
                  <a:srgbClr val="0070C0"/>
                </a:solidFill>
              </a:rPr>
              <a:t>находятся границы </a:t>
            </a:r>
            <a:r>
              <a:rPr lang="ru-RU" sz="2000" dirty="0" smtClean="0">
                <a:solidFill>
                  <a:srgbClr val="0070C0"/>
                </a:solidFill>
              </a:rPr>
              <a:t>частей ( преподаватель исполняет пьесу - определяем вместе по изменению музыкального материала – фактуры и мелодии). </a:t>
            </a:r>
          </a:p>
          <a:p>
            <a:pPr marL="342900" indent="-342900">
              <a:buFontTx/>
              <a:buChar char="-"/>
            </a:pPr>
            <a:r>
              <a:rPr lang="ru-RU" sz="2000" dirty="0" smtClean="0">
                <a:solidFill>
                  <a:srgbClr val="0070C0"/>
                </a:solidFill>
              </a:rPr>
              <a:t>Определение </a:t>
            </a:r>
            <a:r>
              <a:rPr lang="ru-RU" sz="2000" dirty="0">
                <a:solidFill>
                  <a:srgbClr val="0070C0"/>
                </a:solidFill>
              </a:rPr>
              <a:t>тональности – по ранее изученному алгоритму:  определяем ключевой знак и заключительный аккорд (звук). Если в предыдущей пьесе тональность была мажорная, то «Дождик» написан в параллельной тональности Ми минор. Учащийся должен сравнить мажорное и минорное трезвучия, чтобы ощутить разницу в характере и настроении музыкального материала пьес. Мажор – веселое энергичное звучание, минор – светлое и одновременно грустное. </a:t>
            </a:r>
          </a:p>
          <a:p>
            <a:pPr marL="342900" indent="-342900">
              <a:buFontTx/>
              <a:buChar char="-"/>
            </a:pPr>
            <a:endParaRPr lang="ru-RU" sz="2000" dirty="0">
              <a:solidFill>
                <a:srgbClr val="0070C0"/>
              </a:solidFill>
            </a:endParaRPr>
          </a:p>
        </p:txBody>
      </p:sp>
    </p:spTree>
    <p:extLst>
      <p:ext uri="{BB962C8B-B14F-4D97-AF65-F5344CB8AC3E}">
        <p14:creationId xmlns:p14="http://schemas.microsoft.com/office/powerpoint/2010/main" val="1419427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988840"/>
            <a:ext cx="7408333" cy="4137323"/>
          </a:xfrm>
        </p:spPr>
        <p:txBody>
          <a:bodyPr>
            <a:normAutofit/>
          </a:bodyPr>
          <a:lstStyle/>
          <a:p>
            <a:r>
              <a:rPr lang="ru-RU" sz="2000" dirty="0"/>
              <a:t>Ритмический рисунок пьес во многом похож, только в пьесе «Дождик» он выписан более мелкими длительностями (восьмые и шестнадцатые вместо четвертных и восьмых), что подразумевает более </a:t>
            </a:r>
            <a:r>
              <a:rPr lang="ru-RU" sz="2000" dirty="0" smtClean="0"/>
              <a:t>оживленное </a:t>
            </a:r>
            <a:r>
              <a:rPr lang="ru-RU" sz="2000" dirty="0"/>
              <a:t>исполнение</a:t>
            </a:r>
            <a:r>
              <a:rPr lang="ru-RU" sz="2000" dirty="0" smtClean="0"/>
              <a:t>:</a:t>
            </a:r>
          </a:p>
          <a:p>
            <a:endParaRPr lang="ru-RU" sz="2000" dirty="0"/>
          </a:p>
          <a:p>
            <a:endParaRPr lang="ru-RU" sz="2000" dirty="0"/>
          </a:p>
        </p:txBody>
      </p:sp>
      <p:sp>
        <p:nvSpPr>
          <p:cNvPr id="3" name="Заголовок 2"/>
          <p:cNvSpPr>
            <a:spLocks noGrp="1"/>
          </p:cNvSpPr>
          <p:nvPr>
            <p:ph type="title"/>
          </p:nvPr>
        </p:nvSpPr>
        <p:spPr/>
        <p:txBody>
          <a:bodyPr>
            <a:normAutofit/>
          </a:bodyPr>
          <a:lstStyle/>
          <a:p>
            <a:r>
              <a:rPr lang="ru-RU" sz="2000" dirty="0">
                <a:solidFill>
                  <a:schemeClr val="bg2">
                    <a:lumMod val="10000"/>
                  </a:schemeClr>
                </a:solidFill>
                <a:latin typeface="+mn-lt"/>
              </a:rPr>
              <a:t>Сравнивая ритмический рисунок пьес, нужно отметить одинаковый размер – 2/4, но игра пьес в различных темпах (с разной скоростью) исключает возможность «одинакового» исполнения.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637890"/>
            <a:ext cx="7416824" cy="2175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8088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971600" y="4005064"/>
            <a:ext cx="7408333" cy="2337123"/>
          </a:xfrm>
        </p:spPr>
        <p:txBody>
          <a:bodyPr/>
          <a:lstStyle/>
          <a:p>
            <a:r>
              <a:rPr lang="ru-RU" dirty="0"/>
              <a:t>Также следует отдельно проработать правой рукой фрагмент с шестнадцатыми длительностями, повторить несколько раз со счетом, отслеживая правильное исполнение штрихов (</a:t>
            </a:r>
            <a:r>
              <a:rPr lang="ru-RU" dirty="0" err="1"/>
              <a:t>legato</a:t>
            </a:r>
            <a:r>
              <a:rPr lang="ru-RU" dirty="0"/>
              <a:t> со снятием последнего в группе звука </a:t>
            </a:r>
            <a:r>
              <a:rPr lang="ru-RU" dirty="0" err="1"/>
              <a:t>staccato</a:t>
            </a:r>
            <a:r>
              <a:rPr lang="ru-RU" dirty="0"/>
              <a:t> кистью вверх).</a:t>
            </a:r>
          </a:p>
        </p:txBody>
      </p:sp>
      <p:sp>
        <p:nvSpPr>
          <p:cNvPr id="3" name="Заголовок 2"/>
          <p:cNvSpPr>
            <a:spLocks noGrp="1"/>
          </p:cNvSpPr>
          <p:nvPr>
            <p:ph type="title"/>
          </p:nvPr>
        </p:nvSpPr>
        <p:spPr>
          <a:xfrm>
            <a:off x="539552" y="404664"/>
            <a:ext cx="8229600" cy="3234688"/>
          </a:xfrm>
        </p:spPr>
        <p:txBody>
          <a:bodyPr>
            <a:noAutofit/>
          </a:bodyPr>
          <a:lstStyle/>
          <a:p>
            <a:pPr algn="l"/>
            <a:r>
              <a:rPr lang="ru-RU" sz="2400" dirty="0">
                <a:solidFill>
                  <a:schemeClr val="bg2">
                    <a:lumMod val="10000"/>
                  </a:schemeClr>
                </a:solidFill>
                <a:latin typeface="+mn-lt"/>
              </a:rPr>
              <a:t>В данной пьесе следует обратить внимание на ритмичное исполнение восьмых, так как при игре чередованием рук часто возникают ритмические неровности, также следует делать легкий акцент на сильную долю и требовать от учащегося обязательного исполнения штриха </a:t>
            </a:r>
            <a:r>
              <a:rPr lang="ru-RU" sz="2400" dirty="0" err="1">
                <a:solidFill>
                  <a:schemeClr val="bg2">
                    <a:lumMod val="10000"/>
                  </a:schemeClr>
                </a:solidFill>
                <a:latin typeface="+mn-lt"/>
              </a:rPr>
              <a:t>staccato</a:t>
            </a:r>
            <a:r>
              <a:rPr lang="ru-RU" sz="2400" dirty="0">
                <a:solidFill>
                  <a:schemeClr val="bg2">
                    <a:lumMod val="10000"/>
                  </a:schemeClr>
                </a:solidFill>
                <a:latin typeface="+mn-lt"/>
              </a:rPr>
              <a:t>, чтобы передать музыкальный образ («дождик капает»). Если ребенок не выполняет данный штрих, он автоматически задерживает руки на клавишах, не выполняя пауз, что противоречит характеру пьесы. </a:t>
            </a:r>
          </a:p>
        </p:txBody>
      </p:sp>
    </p:spTree>
    <p:extLst>
      <p:ext uri="{BB962C8B-B14F-4D97-AF65-F5344CB8AC3E}">
        <p14:creationId xmlns:p14="http://schemas.microsoft.com/office/powerpoint/2010/main" val="3250262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ru-RU" sz="2000" dirty="0">
                <a:solidFill>
                  <a:schemeClr val="bg2">
                    <a:lumMod val="10000"/>
                  </a:schemeClr>
                </a:solidFill>
                <a:latin typeface="+mn-lt"/>
              </a:rPr>
              <a:t>Начало средней части часто заставляет учащегося замедлить темп из-за смены ритмического рисунка: </a:t>
            </a: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916832"/>
            <a:ext cx="2880320" cy="2701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3347864" y="3429000"/>
            <a:ext cx="5472608" cy="2554545"/>
          </a:xfrm>
          <a:prstGeom prst="rect">
            <a:avLst/>
          </a:prstGeom>
        </p:spPr>
        <p:txBody>
          <a:bodyPr wrap="square">
            <a:spAutoFit/>
          </a:bodyPr>
          <a:lstStyle/>
          <a:p>
            <a:r>
              <a:rPr lang="ru-RU" sz="2000" dirty="0">
                <a:solidFill>
                  <a:srgbClr val="0070C0"/>
                </a:solidFill>
              </a:rPr>
              <a:t>Вместе с ребенком прорабатываем переход – конец первой части (2 такта) и начало второй (2 такта), чтобы ощутить разницу в рисунке и сохранить темп пьесы. Если не получается сохранить метро-ритмическую целостность пьесы, применяем знакомые методы: считаем вслух, прохлопываем ритмический рисунок, </a:t>
            </a:r>
            <a:r>
              <a:rPr lang="ru-RU" sz="2000" dirty="0" err="1">
                <a:solidFill>
                  <a:srgbClr val="0070C0"/>
                </a:solidFill>
              </a:rPr>
              <a:t>пропеваем</a:t>
            </a:r>
            <a:r>
              <a:rPr lang="ru-RU" sz="2000" dirty="0">
                <a:solidFill>
                  <a:srgbClr val="0070C0"/>
                </a:solidFill>
              </a:rPr>
              <a:t> мелодию на слоги  «</a:t>
            </a:r>
            <a:r>
              <a:rPr lang="ru-RU" sz="2000" dirty="0" err="1">
                <a:solidFill>
                  <a:srgbClr val="0070C0"/>
                </a:solidFill>
              </a:rPr>
              <a:t>ти</a:t>
            </a:r>
            <a:r>
              <a:rPr lang="ru-RU" sz="2000" dirty="0">
                <a:solidFill>
                  <a:srgbClr val="0070C0"/>
                </a:solidFill>
              </a:rPr>
              <a:t>», «та» и т.д.</a:t>
            </a:r>
            <a:r>
              <a:rPr lang="ru-RU" dirty="0"/>
              <a:t> </a:t>
            </a:r>
          </a:p>
        </p:txBody>
      </p:sp>
    </p:spTree>
    <p:extLst>
      <p:ext uri="{BB962C8B-B14F-4D97-AF65-F5344CB8AC3E}">
        <p14:creationId xmlns:p14="http://schemas.microsoft.com/office/powerpoint/2010/main" val="1701818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2924944"/>
            <a:ext cx="7516357" cy="3456383"/>
          </a:xfrm>
        </p:spPr>
        <p:txBody>
          <a:bodyPr/>
          <a:lstStyle/>
          <a:p>
            <a:r>
              <a:rPr lang="ru-RU" dirty="0"/>
              <a:t>Динамика данной пьесы подразумевает контрастное по силе звука исполнение частей: </a:t>
            </a:r>
            <a:r>
              <a:rPr lang="ru-RU" i="1" dirty="0"/>
              <a:t>p</a:t>
            </a:r>
            <a:r>
              <a:rPr lang="ru-RU" dirty="0"/>
              <a:t> (пиано – тихо) для крайних частей и </a:t>
            </a:r>
            <a:r>
              <a:rPr lang="ru-RU" i="1" dirty="0"/>
              <a:t>f</a:t>
            </a:r>
            <a:r>
              <a:rPr lang="ru-RU" dirty="0"/>
              <a:t> (форте – громко) для средней. Такое исполнение обусловлено фактурой пьесы – крайние части легкое </a:t>
            </a:r>
            <a:r>
              <a:rPr lang="ru-RU" i="1" dirty="0" err="1"/>
              <a:t>staccato</a:t>
            </a:r>
            <a:r>
              <a:rPr lang="ru-RU" dirty="0"/>
              <a:t>, как звуковое изображение капель и </a:t>
            </a:r>
            <a:r>
              <a:rPr lang="ru-RU" i="1" dirty="0" err="1"/>
              <a:t>legato</a:t>
            </a:r>
            <a:r>
              <a:rPr lang="ru-RU" dirty="0"/>
              <a:t> в средней части, исполняемое полным звуком, усиление дождя (поток), плавно переходящее опять в </a:t>
            </a:r>
            <a:r>
              <a:rPr lang="ru-RU" i="1" dirty="0" err="1"/>
              <a:t>staccato</a:t>
            </a:r>
            <a:r>
              <a:rPr lang="ru-RU" dirty="0"/>
              <a:t> (дождик заканчивается).</a:t>
            </a:r>
          </a:p>
        </p:txBody>
      </p:sp>
      <p:sp>
        <p:nvSpPr>
          <p:cNvPr id="3" name="Заголовок 2"/>
          <p:cNvSpPr>
            <a:spLocks noGrp="1"/>
          </p:cNvSpPr>
          <p:nvPr>
            <p:ph type="title"/>
          </p:nvPr>
        </p:nvSpPr>
        <p:spPr>
          <a:xfrm>
            <a:off x="457200" y="338328"/>
            <a:ext cx="8229600" cy="2514608"/>
          </a:xfrm>
        </p:spPr>
        <p:txBody>
          <a:bodyPr>
            <a:normAutofit/>
          </a:bodyPr>
          <a:lstStyle/>
          <a:p>
            <a:r>
              <a:rPr lang="ru-RU" sz="2400" dirty="0">
                <a:solidFill>
                  <a:schemeClr val="bg2">
                    <a:lumMod val="10000"/>
                  </a:schemeClr>
                </a:solidFill>
                <a:latin typeface="+mn-lt"/>
              </a:rPr>
              <a:t>Очень важно научить ребенка вычленять из пьесы трудные фрагменты, проучивать их отдельно, соединяя потом в более крупные. Такой способ работы над музыкальным произведением существенно экономит время при разучивании текста.</a:t>
            </a:r>
          </a:p>
        </p:txBody>
      </p:sp>
    </p:spTree>
    <p:extLst>
      <p:ext uri="{BB962C8B-B14F-4D97-AF65-F5344CB8AC3E}">
        <p14:creationId xmlns:p14="http://schemas.microsoft.com/office/powerpoint/2010/main" val="2568152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355976" y="1196752"/>
            <a:ext cx="4536504" cy="5472608"/>
          </a:xfrm>
        </p:spPr>
        <p:txBody>
          <a:bodyPr>
            <a:normAutofit fontScale="92500" lnSpcReduction="20000"/>
          </a:bodyPr>
          <a:lstStyle/>
          <a:p>
            <a:r>
              <a:rPr lang="ru-RU" sz="2000" dirty="0">
                <a:solidFill>
                  <a:schemeClr val="bg2">
                    <a:lumMod val="10000"/>
                  </a:schemeClr>
                </a:solidFill>
              </a:rPr>
              <a:t>- что означают знаки  </a:t>
            </a:r>
            <a:r>
              <a:rPr lang="ru-RU" sz="2000" b="1" i="1" dirty="0">
                <a:solidFill>
                  <a:schemeClr val="bg2">
                    <a:lumMod val="10000"/>
                  </a:schemeClr>
                </a:solidFill>
              </a:rPr>
              <a:t>f</a:t>
            </a:r>
            <a:r>
              <a:rPr lang="ru-RU" sz="2000" dirty="0">
                <a:solidFill>
                  <a:schemeClr val="bg2">
                    <a:lumMod val="10000"/>
                  </a:schemeClr>
                </a:solidFill>
              </a:rPr>
              <a:t> (форте – громко),</a:t>
            </a:r>
            <a:r>
              <a:rPr lang="ru-RU" sz="2000" b="1" i="1" dirty="0">
                <a:solidFill>
                  <a:schemeClr val="bg2">
                    <a:lumMod val="10000"/>
                  </a:schemeClr>
                </a:solidFill>
              </a:rPr>
              <a:t> p </a:t>
            </a:r>
            <a:r>
              <a:rPr lang="ru-RU" sz="2000" dirty="0">
                <a:solidFill>
                  <a:schemeClr val="bg2">
                    <a:lumMod val="10000"/>
                  </a:schemeClr>
                </a:solidFill>
              </a:rPr>
              <a:t>(пиано – тихо), </a:t>
            </a:r>
            <a:r>
              <a:rPr lang="ru-RU" sz="2000" b="1" i="1" dirty="0" err="1">
                <a:solidFill>
                  <a:schemeClr val="bg2">
                    <a:lumMod val="10000"/>
                  </a:schemeClr>
                </a:solidFill>
              </a:rPr>
              <a:t>mf</a:t>
            </a:r>
            <a:r>
              <a:rPr lang="ru-RU" sz="2000" dirty="0">
                <a:solidFill>
                  <a:schemeClr val="bg2">
                    <a:lumMod val="10000"/>
                  </a:schemeClr>
                </a:solidFill>
              </a:rPr>
              <a:t> (</a:t>
            </a:r>
            <a:r>
              <a:rPr lang="ru-RU" sz="2000" dirty="0" err="1">
                <a:solidFill>
                  <a:schemeClr val="bg2">
                    <a:lumMod val="10000"/>
                  </a:schemeClr>
                </a:solidFill>
              </a:rPr>
              <a:t>меццо</a:t>
            </a:r>
            <a:r>
              <a:rPr lang="ru-RU" sz="2000" dirty="0">
                <a:solidFill>
                  <a:schemeClr val="bg2">
                    <a:lumMod val="10000"/>
                  </a:schemeClr>
                </a:solidFill>
              </a:rPr>
              <a:t> форте – не очень громко), </a:t>
            </a:r>
            <a:r>
              <a:rPr lang="ru-RU" sz="2000" b="1" i="1" dirty="0" err="1">
                <a:solidFill>
                  <a:schemeClr val="bg2">
                    <a:lumMod val="10000"/>
                  </a:schemeClr>
                </a:solidFill>
              </a:rPr>
              <a:t>mp</a:t>
            </a:r>
            <a:r>
              <a:rPr lang="ru-RU" sz="2000" dirty="0">
                <a:solidFill>
                  <a:schemeClr val="bg2">
                    <a:lumMod val="10000"/>
                  </a:schemeClr>
                </a:solidFill>
              </a:rPr>
              <a:t> (</a:t>
            </a:r>
            <a:r>
              <a:rPr lang="ru-RU" sz="2000" dirty="0" err="1">
                <a:solidFill>
                  <a:schemeClr val="bg2">
                    <a:lumMod val="10000"/>
                  </a:schemeClr>
                </a:solidFill>
              </a:rPr>
              <a:t>меццо</a:t>
            </a:r>
            <a:r>
              <a:rPr lang="ru-RU" sz="2000" dirty="0">
                <a:solidFill>
                  <a:schemeClr val="bg2">
                    <a:lumMod val="10000"/>
                  </a:schemeClr>
                </a:solidFill>
              </a:rPr>
              <a:t> пиано – не очень тихо), </a:t>
            </a:r>
            <a:r>
              <a:rPr lang="ru-RU" sz="2000" b="1" i="1" dirty="0" err="1">
                <a:solidFill>
                  <a:schemeClr val="bg2">
                    <a:lumMod val="10000"/>
                  </a:schemeClr>
                </a:solidFill>
              </a:rPr>
              <a:t>сrеscendo</a:t>
            </a:r>
            <a:r>
              <a:rPr lang="ru-RU" sz="2000" b="1" i="1" dirty="0">
                <a:solidFill>
                  <a:schemeClr val="bg2">
                    <a:lumMod val="10000"/>
                  </a:schemeClr>
                </a:solidFill>
              </a:rPr>
              <a:t> </a:t>
            </a:r>
            <a:r>
              <a:rPr lang="ru-RU" sz="2000" dirty="0">
                <a:solidFill>
                  <a:schemeClr val="bg2">
                    <a:lumMod val="10000"/>
                  </a:schemeClr>
                </a:solidFill>
              </a:rPr>
              <a:t>(крещендо – постепенно усиливая звук), </a:t>
            </a:r>
            <a:r>
              <a:rPr lang="ru-RU" sz="2000" b="1" i="1" dirty="0" err="1">
                <a:solidFill>
                  <a:schemeClr val="bg2">
                    <a:lumMod val="10000"/>
                  </a:schemeClr>
                </a:solidFill>
              </a:rPr>
              <a:t>diminuendo</a:t>
            </a:r>
            <a:r>
              <a:rPr lang="ru-RU" sz="2000" dirty="0">
                <a:solidFill>
                  <a:schemeClr val="bg2">
                    <a:lumMod val="10000"/>
                  </a:schemeClr>
                </a:solidFill>
              </a:rPr>
              <a:t> (постепенно затихая); повторяем значение терминов вместе еще раз;</a:t>
            </a:r>
          </a:p>
          <a:p>
            <a:r>
              <a:rPr lang="ru-RU" sz="2000" dirty="0">
                <a:solidFill>
                  <a:schemeClr val="bg2">
                    <a:lumMod val="10000"/>
                  </a:schemeClr>
                </a:solidFill>
              </a:rPr>
              <a:t>- что такое ритм (чередование длинных и коротких звуков);</a:t>
            </a:r>
          </a:p>
          <a:p>
            <a:r>
              <a:rPr lang="ru-RU" sz="2000" dirty="0">
                <a:solidFill>
                  <a:schemeClr val="bg2">
                    <a:lumMod val="10000"/>
                  </a:schemeClr>
                </a:solidFill>
              </a:rPr>
              <a:t>- что такое темп (скорость исполнения пьесы</a:t>
            </a:r>
            <a:r>
              <a:rPr lang="ru-RU" sz="2000" dirty="0" smtClean="0">
                <a:solidFill>
                  <a:schemeClr val="bg2">
                    <a:lumMod val="10000"/>
                  </a:schemeClr>
                </a:solidFill>
              </a:rPr>
              <a:t>);</a:t>
            </a:r>
          </a:p>
          <a:p>
            <a:r>
              <a:rPr lang="ru-RU" sz="2000" dirty="0">
                <a:solidFill>
                  <a:schemeClr val="bg2">
                    <a:lumMod val="10000"/>
                  </a:schemeClr>
                </a:solidFill>
              </a:rPr>
              <a:t>- каким образом нужно работать над пьесами дома (учить по частям и в первую очередь те фрагменты, которые не получаются, потом исполнять всю пьесу от начала до конца);</a:t>
            </a:r>
          </a:p>
          <a:p>
            <a:r>
              <a:rPr lang="ru-RU" sz="2000" dirty="0">
                <a:solidFill>
                  <a:schemeClr val="bg2">
                    <a:lumMod val="10000"/>
                  </a:schemeClr>
                </a:solidFill>
              </a:rPr>
              <a:t>- для чего нужны динамические оттенки (чтобы придать музыке выразительность и раскрыть характер пьесы).</a:t>
            </a:r>
          </a:p>
          <a:p>
            <a:endParaRPr lang="ru-RU" sz="2000" dirty="0">
              <a:solidFill>
                <a:srgbClr val="0070C0"/>
              </a:solidFill>
            </a:endParaRPr>
          </a:p>
          <a:p>
            <a:endParaRPr lang="ru-RU" sz="2000" dirty="0">
              <a:solidFill>
                <a:srgbClr val="0070C0"/>
              </a:solidFill>
            </a:endParaRPr>
          </a:p>
        </p:txBody>
      </p:sp>
      <p:sp>
        <p:nvSpPr>
          <p:cNvPr id="3" name="Заголовок 2"/>
          <p:cNvSpPr>
            <a:spLocks noGrp="1"/>
          </p:cNvSpPr>
          <p:nvPr>
            <p:ph type="title"/>
          </p:nvPr>
        </p:nvSpPr>
        <p:spPr>
          <a:xfrm>
            <a:off x="457200" y="338328"/>
            <a:ext cx="8229600" cy="930432"/>
          </a:xfrm>
        </p:spPr>
        <p:txBody>
          <a:bodyPr>
            <a:normAutofit/>
          </a:bodyPr>
          <a:lstStyle/>
          <a:p>
            <a:r>
              <a:rPr lang="ru-RU" sz="2000" dirty="0">
                <a:solidFill>
                  <a:schemeClr val="bg2">
                    <a:lumMod val="10000"/>
                  </a:schemeClr>
                </a:solidFill>
                <a:latin typeface="+mn-lt"/>
              </a:rPr>
              <a:t>В конце урока учащейся класса фортепиано заданы вопросы  для проверки усвоения пройденного материала:</a:t>
            </a:r>
          </a:p>
        </p:txBody>
      </p:sp>
      <p:pic>
        <p:nvPicPr>
          <p:cNvPr id="7170" name="Picture 2" descr="C:\Users\Татьяна\Desktop\я\IMG_009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3212976"/>
            <a:ext cx="3960440" cy="2970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4260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988840"/>
            <a:ext cx="7408333" cy="4137323"/>
          </a:xfrm>
        </p:spPr>
        <p:txBody>
          <a:bodyPr>
            <a:normAutofit fontScale="92500" lnSpcReduction="10000"/>
          </a:bodyPr>
          <a:lstStyle/>
          <a:p>
            <a:r>
              <a:rPr lang="ru-RU" b="1" dirty="0"/>
              <a:t>Итог урока</a:t>
            </a:r>
          </a:p>
          <a:p>
            <a:endParaRPr lang="ru-RU" dirty="0"/>
          </a:p>
          <a:p>
            <a:r>
              <a:rPr lang="ru-RU" dirty="0"/>
              <a:t>Важно помнить, что даже если в тексте не стоят указания динамических оттенков, то в зависимости от движения мелодии, все равно нужно использовать различную силу звука (вверх – </a:t>
            </a:r>
            <a:r>
              <a:rPr lang="ru-RU" i="1" dirty="0" err="1"/>
              <a:t>сrеscendo</a:t>
            </a:r>
            <a:r>
              <a:rPr lang="ru-RU" dirty="0"/>
              <a:t>, вниз – </a:t>
            </a:r>
            <a:r>
              <a:rPr lang="ru-RU" i="1" dirty="0" err="1"/>
              <a:t>diminuendo</a:t>
            </a:r>
            <a:r>
              <a:rPr lang="ru-RU" dirty="0"/>
              <a:t>).</a:t>
            </a:r>
          </a:p>
          <a:p>
            <a:r>
              <a:rPr lang="ru-RU" dirty="0"/>
              <a:t>Динамические оттенки, метро-ритмические особенности и темп пьесы являются средствами музыкальной выразительности и создают характер  музыкального произведения. </a:t>
            </a:r>
          </a:p>
          <a:p>
            <a:r>
              <a:rPr lang="ru-RU" dirty="0"/>
              <a:t>Музыка является выражением человеческих эмоций и существует только пока звучит.</a:t>
            </a:r>
          </a:p>
        </p:txBody>
      </p:sp>
      <p:sp>
        <p:nvSpPr>
          <p:cNvPr id="3" name="Заголовок 2"/>
          <p:cNvSpPr>
            <a:spLocks noGrp="1"/>
          </p:cNvSpPr>
          <p:nvPr>
            <p:ph type="title"/>
          </p:nvPr>
        </p:nvSpPr>
        <p:spPr>
          <a:xfrm>
            <a:off x="457200" y="338328"/>
            <a:ext cx="8229600" cy="1578504"/>
          </a:xfrm>
        </p:spPr>
        <p:txBody>
          <a:bodyPr>
            <a:normAutofit/>
          </a:bodyPr>
          <a:lstStyle/>
          <a:p>
            <a:r>
              <a:rPr lang="ru-RU" sz="2000" dirty="0">
                <a:solidFill>
                  <a:schemeClr val="bg2">
                    <a:lumMod val="10000"/>
                  </a:schemeClr>
                </a:solidFill>
                <a:latin typeface="+mn-lt"/>
              </a:rPr>
              <a:t>Ответив на заданные вопросы, учащаяся первого класса фортепиано Кулагина Дарья показала хороший уровень усвоения материала, получила физические навыки для применения на практике динамических оттенков, освоила приемы для самостоятельной работы над пьесами. </a:t>
            </a:r>
          </a:p>
        </p:txBody>
      </p:sp>
    </p:spTree>
    <p:extLst>
      <p:ext uri="{BB962C8B-B14F-4D97-AF65-F5344CB8AC3E}">
        <p14:creationId xmlns:p14="http://schemas.microsoft.com/office/powerpoint/2010/main" val="4209327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algn="just"/>
            <a:r>
              <a:rPr lang="ru-RU" sz="1800" dirty="0" smtClean="0">
                <a:solidFill>
                  <a:schemeClr val="bg2">
                    <a:lumMod val="10000"/>
                  </a:schemeClr>
                </a:solidFill>
              </a:rPr>
              <a:t>В течение урока с учащейся первого класса фортепиано Кулагиной Дарьей планируется:</a:t>
            </a:r>
          </a:p>
          <a:p>
            <a:pPr algn="just"/>
            <a:r>
              <a:rPr lang="ru-RU" sz="1800" dirty="0" smtClean="0">
                <a:solidFill>
                  <a:schemeClr val="bg2">
                    <a:lumMod val="10000"/>
                  </a:schemeClr>
                </a:solidFill>
              </a:rPr>
              <a:t>1. Проигрывание гаммы Соль мажор с применением динамических оттенков, повторение текста пьес «Французская мелодия» (в обработке </a:t>
            </a:r>
            <a:r>
              <a:rPr lang="ru-RU" sz="1800" dirty="0" err="1" smtClean="0">
                <a:solidFill>
                  <a:schemeClr val="bg2">
                    <a:lumMod val="10000"/>
                  </a:schemeClr>
                </a:solidFill>
              </a:rPr>
              <a:t>А.Бакунина</a:t>
            </a:r>
            <a:r>
              <a:rPr lang="ru-RU" sz="1800" dirty="0" smtClean="0">
                <a:solidFill>
                  <a:schemeClr val="bg2">
                    <a:lumMod val="10000"/>
                  </a:schemeClr>
                </a:solidFill>
              </a:rPr>
              <a:t>)  и «Дождик» (автор – </a:t>
            </a:r>
            <a:r>
              <a:rPr lang="ru-RU" sz="1800" dirty="0" err="1" smtClean="0">
                <a:solidFill>
                  <a:schemeClr val="bg2">
                    <a:lumMod val="10000"/>
                  </a:schemeClr>
                </a:solidFill>
              </a:rPr>
              <a:t>И.Кореневская</a:t>
            </a:r>
            <a:r>
              <a:rPr lang="ru-RU" sz="1800" dirty="0" smtClean="0">
                <a:solidFill>
                  <a:schemeClr val="bg2">
                    <a:lumMod val="10000"/>
                  </a:schemeClr>
                </a:solidFill>
              </a:rPr>
              <a:t>).</a:t>
            </a:r>
          </a:p>
          <a:p>
            <a:pPr algn="just"/>
            <a:r>
              <a:rPr lang="ru-RU" sz="1800" dirty="0" smtClean="0">
                <a:solidFill>
                  <a:schemeClr val="bg2">
                    <a:lumMod val="10000"/>
                  </a:schemeClr>
                </a:solidFill>
              </a:rPr>
              <a:t>2. Последовательная работа над освоением средств музыкальной выразительности в пьесах.</a:t>
            </a:r>
          </a:p>
          <a:p>
            <a:pPr algn="just"/>
            <a:r>
              <a:rPr lang="ru-RU" sz="1800" dirty="0" smtClean="0">
                <a:solidFill>
                  <a:schemeClr val="bg2">
                    <a:lumMod val="10000"/>
                  </a:schemeClr>
                </a:solidFill>
              </a:rPr>
              <a:t>3. Закрепление (повторение) пройденного материала.</a:t>
            </a:r>
          </a:p>
          <a:p>
            <a:pPr algn="just"/>
            <a:r>
              <a:rPr lang="ru-RU" sz="1800" dirty="0" smtClean="0">
                <a:solidFill>
                  <a:schemeClr val="bg2">
                    <a:lumMod val="10000"/>
                  </a:schemeClr>
                </a:solidFill>
              </a:rPr>
              <a:t>4. Проверка усвоения материала (ответы учащегося на вопросы преподавателя)</a:t>
            </a:r>
          </a:p>
          <a:p>
            <a:pPr algn="just"/>
            <a:r>
              <a:rPr lang="ru-RU" sz="1800" dirty="0" smtClean="0">
                <a:solidFill>
                  <a:schemeClr val="bg2">
                    <a:lumMod val="10000"/>
                  </a:schemeClr>
                </a:solidFill>
              </a:rPr>
              <a:t>5. Домашнее задание.</a:t>
            </a:r>
          </a:p>
          <a:p>
            <a:pPr algn="just"/>
            <a:endParaRPr lang="ru-RU" sz="1800" dirty="0"/>
          </a:p>
        </p:txBody>
      </p:sp>
      <p:sp>
        <p:nvSpPr>
          <p:cNvPr id="3" name="Заголовок 2"/>
          <p:cNvSpPr>
            <a:spLocks noGrp="1"/>
          </p:cNvSpPr>
          <p:nvPr>
            <p:ph type="title"/>
          </p:nvPr>
        </p:nvSpPr>
        <p:spPr>
          <a:xfrm>
            <a:off x="611560" y="404664"/>
            <a:ext cx="8229600" cy="1252728"/>
          </a:xfrm>
        </p:spPr>
        <p:txBody>
          <a:bodyPr>
            <a:noAutofit/>
          </a:bodyPr>
          <a:lstStyle/>
          <a:p>
            <a:r>
              <a:rPr lang="ru-RU" sz="2000" b="1" dirty="0">
                <a:solidFill>
                  <a:schemeClr val="bg2">
                    <a:lumMod val="10000"/>
                  </a:schemeClr>
                </a:solidFill>
                <a:latin typeface="Times New Roman"/>
                <a:ea typeface="Calibri"/>
              </a:rPr>
              <a:t>Тип урока</a:t>
            </a:r>
            <a:r>
              <a:rPr lang="ru-RU" sz="2000" dirty="0">
                <a:solidFill>
                  <a:schemeClr val="bg2">
                    <a:lumMod val="10000"/>
                  </a:schemeClr>
                </a:solidFill>
                <a:latin typeface="Times New Roman"/>
                <a:ea typeface="Calibri"/>
              </a:rPr>
              <a:t>: комбинированный (повторение ранее пройденного материала, </a:t>
            </a:r>
            <a:r>
              <a:rPr lang="ru-RU" sz="2000" dirty="0" smtClean="0">
                <a:solidFill>
                  <a:schemeClr val="bg2">
                    <a:lumMod val="10000"/>
                  </a:schemeClr>
                </a:solidFill>
                <a:latin typeface="Times New Roman"/>
                <a:ea typeface="Calibri"/>
              </a:rPr>
              <a:t>получение и закрепление </a:t>
            </a:r>
            <a:r>
              <a:rPr lang="ru-RU" sz="2000" dirty="0">
                <a:solidFill>
                  <a:schemeClr val="bg2">
                    <a:lumMod val="10000"/>
                  </a:schemeClr>
                </a:solidFill>
                <a:latin typeface="Times New Roman"/>
                <a:ea typeface="Calibri"/>
              </a:rPr>
              <a:t>знаний, применение полученных знаний на </a:t>
            </a:r>
            <a:r>
              <a:rPr lang="ru-RU" sz="2000" dirty="0" smtClean="0">
                <a:solidFill>
                  <a:schemeClr val="bg2">
                    <a:lumMod val="10000"/>
                  </a:schemeClr>
                </a:solidFill>
                <a:latin typeface="Times New Roman"/>
                <a:ea typeface="Calibri"/>
              </a:rPr>
              <a:t>практике).</a:t>
            </a:r>
            <a:br>
              <a:rPr lang="ru-RU" sz="2000" dirty="0" smtClean="0">
                <a:solidFill>
                  <a:schemeClr val="bg2">
                    <a:lumMod val="10000"/>
                  </a:schemeClr>
                </a:solidFill>
                <a:latin typeface="Times New Roman"/>
                <a:ea typeface="Calibri"/>
              </a:rPr>
            </a:br>
            <a:r>
              <a:rPr lang="ru-RU" sz="2000" b="1" dirty="0" smtClean="0">
                <a:solidFill>
                  <a:schemeClr val="bg2">
                    <a:lumMod val="10000"/>
                  </a:schemeClr>
                </a:solidFill>
                <a:latin typeface="Times New Roman"/>
                <a:ea typeface="Calibri"/>
              </a:rPr>
              <a:t>Форма урока </a:t>
            </a:r>
            <a:r>
              <a:rPr lang="ru-RU" sz="2000" dirty="0" smtClean="0">
                <a:solidFill>
                  <a:schemeClr val="bg2">
                    <a:lumMod val="10000"/>
                  </a:schemeClr>
                </a:solidFill>
                <a:latin typeface="Times New Roman"/>
                <a:ea typeface="Calibri"/>
              </a:rPr>
              <a:t>– индивидуальное занятие.</a:t>
            </a:r>
            <a:endParaRPr lang="ru-RU" sz="2000" dirty="0">
              <a:solidFill>
                <a:schemeClr val="bg2">
                  <a:lumMod val="10000"/>
                </a:schemeClr>
              </a:solidFill>
            </a:endParaRPr>
          </a:p>
        </p:txBody>
      </p:sp>
    </p:spTree>
    <p:extLst>
      <p:ext uri="{BB962C8B-B14F-4D97-AF65-F5344CB8AC3E}">
        <p14:creationId xmlns:p14="http://schemas.microsoft.com/office/powerpoint/2010/main" val="2633646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4240001"/>
            <a:ext cx="7408333" cy="2141327"/>
          </a:xfrm>
        </p:spPr>
        <p:txBody>
          <a:bodyPr>
            <a:normAutofit fontScale="92500" lnSpcReduction="10000"/>
          </a:bodyPr>
          <a:lstStyle/>
          <a:p>
            <a:endParaRPr lang="ru-RU" sz="2000" dirty="0" smtClean="0">
              <a:solidFill>
                <a:schemeClr val="bg2">
                  <a:lumMod val="10000"/>
                </a:schemeClr>
              </a:solidFill>
            </a:endParaRPr>
          </a:p>
          <a:p>
            <a:r>
              <a:rPr lang="ru-RU" sz="2000" dirty="0" smtClean="0">
                <a:solidFill>
                  <a:schemeClr val="bg2">
                    <a:lumMod val="10000"/>
                  </a:schemeClr>
                </a:solidFill>
              </a:rPr>
              <a:t>предплечья </a:t>
            </a:r>
            <a:r>
              <a:rPr lang="ru-RU" sz="2000" dirty="0">
                <a:solidFill>
                  <a:schemeClr val="bg2">
                    <a:lumMod val="10000"/>
                  </a:schemeClr>
                </a:solidFill>
              </a:rPr>
              <a:t>должны быть параллельны клавиатуре, ноги </a:t>
            </a:r>
            <a:r>
              <a:rPr lang="ru-RU" sz="2000" dirty="0" smtClean="0">
                <a:solidFill>
                  <a:schemeClr val="bg2">
                    <a:lumMod val="10000"/>
                  </a:schemeClr>
                </a:solidFill>
              </a:rPr>
              <a:t>учащейся упираются </a:t>
            </a:r>
            <a:r>
              <a:rPr lang="ru-RU" sz="2000" dirty="0">
                <a:solidFill>
                  <a:schemeClr val="bg2">
                    <a:lumMod val="10000"/>
                  </a:schemeClr>
                </a:solidFill>
              </a:rPr>
              <a:t>в пол для уверенности посадки, высота посадки регулируется с  </a:t>
            </a:r>
            <a:r>
              <a:rPr lang="ru-RU" sz="2000" dirty="0" smtClean="0">
                <a:solidFill>
                  <a:schemeClr val="bg2">
                    <a:lumMod val="10000"/>
                  </a:schemeClr>
                </a:solidFill>
              </a:rPr>
              <a:t>помощью </a:t>
            </a:r>
            <a:r>
              <a:rPr lang="ru-RU" sz="2000" dirty="0">
                <a:solidFill>
                  <a:schemeClr val="bg2">
                    <a:lumMod val="10000"/>
                  </a:schemeClr>
                </a:solidFill>
              </a:rPr>
              <a:t>механизма </a:t>
            </a:r>
            <a:r>
              <a:rPr lang="ru-RU" sz="2000" dirty="0" err="1" smtClean="0">
                <a:solidFill>
                  <a:schemeClr val="bg2">
                    <a:lumMod val="10000"/>
                  </a:schemeClr>
                </a:solidFill>
              </a:rPr>
              <a:t>банкетки</a:t>
            </a:r>
            <a:r>
              <a:rPr lang="ru-RU" sz="2000" dirty="0" smtClean="0">
                <a:solidFill>
                  <a:schemeClr val="bg2">
                    <a:lumMod val="10000"/>
                  </a:schemeClr>
                </a:solidFill>
              </a:rPr>
              <a:t>.</a:t>
            </a:r>
          </a:p>
          <a:p>
            <a:endParaRPr lang="ru-RU" sz="2000" dirty="0" smtClean="0">
              <a:solidFill>
                <a:schemeClr val="bg2">
                  <a:lumMod val="10000"/>
                </a:schemeClr>
              </a:solidFill>
            </a:endParaRPr>
          </a:p>
          <a:p>
            <a:r>
              <a:rPr lang="ru-RU" sz="2000" dirty="0" smtClean="0">
                <a:solidFill>
                  <a:schemeClr val="bg2">
                    <a:lumMod val="10000"/>
                  </a:schemeClr>
                </a:solidFill>
              </a:rPr>
              <a:t>Присутствующим на уроке преподавателям сообщаются цель и задачи занятия.</a:t>
            </a:r>
            <a:endParaRPr lang="ru-RU" sz="2000" dirty="0">
              <a:solidFill>
                <a:schemeClr val="bg2">
                  <a:lumMod val="10000"/>
                </a:schemeClr>
              </a:solidFill>
            </a:endParaRPr>
          </a:p>
        </p:txBody>
      </p:sp>
      <p:sp>
        <p:nvSpPr>
          <p:cNvPr id="3" name="Заголовок 2"/>
          <p:cNvSpPr>
            <a:spLocks noGrp="1"/>
          </p:cNvSpPr>
          <p:nvPr>
            <p:ph type="title"/>
          </p:nvPr>
        </p:nvSpPr>
        <p:spPr>
          <a:xfrm>
            <a:off x="395536" y="260648"/>
            <a:ext cx="8229600" cy="930432"/>
          </a:xfrm>
        </p:spPr>
        <p:txBody>
          <a:bodyPr>
            <a:normAutofit fontScale="90000"/>
          </a:bodyPr>
          <a:lstStyle/>
          <a:p>
            <a:r>
              <a:rPr lang="ru-RU" sz="2400" dirty="0" smtClean="0">
                <a:solidFill>
                  <a:schemeClr val="bg2">
                    <a:lumMod val="10000"/>
                  </a:schemeClr>
                </a:solidFill>
                <a:latin typeface="+mn-lt"/>
              </a:rPr>
              <a:t>Организационные моменты урока:</a:t>
            </a:r>
            <a:br>
              <a:rPr lang="ru-RU" sz="2400" dirty="0" smtClean="0">
                <a:solidFill>
                  <a:schemeClr val="bg2">
                    <a:lumMod val="10000"/>
                  </a:schemeClr>
                </a:solidFill>
                <a:latin typeface="+mn-lt"/>
              </a:rPr>
            </a:br>
            <a:r>
              <a:rPr lang="ru-RU" sz="2400" dirty="0" smtClean="0">
                <a:solidFill>
                  <a:schemeClr val="bg2">
                    <a:lumMod val="10000"/>
                  </a:schemeClr>
                </a:solidFill>
                <a:latin typeface="+mn-lt"/>
              </a:rPr>
              <a:t>приветствие и проверка правильности посадки за инструмент.</a:t>
            </a:r>
            <a:endParaRPr lang="ru-RU" sz="2400" dirty="0">
              <a:solidFill>
                <a:schemeClr val="bg2">
                  <a:lumMod val="10000"/>
                </a:schemeClr>
              </a:solidFill>
              <a:latin typeface="+mn-lt"/>
            </a:endParaRPr>
          </a:p>
        </p:txBody>
      </p:sp>
      <p:pic>
        <p:nvPicPr>
          <p:cNvPr id="4" name="Рисунок 3" descr="C:\Users\Татьяна\Desktop\я\IMG_009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1556792"/>
            <a:ext cx="3600400" cy="2674992"/>
          </a:xfrm>
          <a:prstGeom prst="rect">
            <a:avLst/>
          </a:prstGeom>
          <a:noFill/>
          <a:ln>
            <a:noFill/>
          </a:ln>
        </p:spPr>
      </p:pic>
    </p:spTree>
    <p:extLst>
      <p:ext uri="{BB962C8B-B14F-4D97-AF65-F5344CB8AC3E}">
        <p14:creationId xmlns:p14="http://schemas.microsoft.com/office/powerpoint/2010/main" val="1515149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72816"/>
            <a:ext cx="7408333" cy="4353347"/>
          </a:xfrm>
        </p:spPr>
        <p:txBody>
          <a:bodyPr>
            <a:normAutofit/>
          </a:bodyPr>
          <a:lstStyle/>
          <a:p>
            <a:r>
              <a:rPr lang="ru-RU" sz="1800" dirty="0" smtClean="0">
                <a:solidFill>
                  <a:schemeClr val="bg2">
                    <a:lumMod val="10000"/>
                  </a:schemeClr>
                </a:solidFill>
              </a:rPr>
              <a:t>Для достижения данной цели в течение урока нужно решить несколько задач:</a:t>
            </a:r>
          </a:p>
          <a:p>
            <a:r>
              <a:rPr lang="ru-RU" sz="1800" dirty="0" smtClean="0">
                <a:solidFill>
                  <a:schemeClr val="bg2">
                    <a:lumMod val="10000"/>
                  </a:schemeClr>
                </a:solidFill>
              </a:rPr>
              <a:t>- продолжить формирование </a:t>
            </a:r>
            <a:r>
              <a:rPr lang="ru-RU" sz="1800" dirty="0">
                <a:solidFill>
                  <a:schemeClr val="bg2">
                    <a:lumMod val="10000"/>
                  </a:schemeClr>
                </a:solidFill>
              </a:rPr>
              <a:t>практических навыков игры на фортепиано (работа с динамическими оттенками, игра штрихами </a:t>
            </a:r>
            <a:r>
              <a:rPr lang="ru-RU" sz="1800" dirty="0" err="1">
                <a:solidFill>
                  <a:schemeClr val="bg2">
                    <a:lumMod val="10000"/>
                  </a:schemeClr>
                </a:solidFill>
              </a:rPr>
              <a:t>non</a:t>
            </a:r>
            <a:r>
              <a:rPr lang="ru-RU" sz="1800" dirty="0">
                <a:solidFill>
                  <a:schemeClr val="bg2">
                    <a:lumMod val="10000"/>
                  </a:schemeClr>
                </a:solidFill>
              </a:rPr>
              <a:t> </a:t>
            </a:r>
            <a:r>
              <a:rPr lang="ru-RU" sz="1800" dirty="0" err="1">
                <a:solidFill>
                  <a:schemeClr val="bg2">
                    <a:lumMod val="10000"/>
                  </a:schemeClr>
                </a:solidFill>
              </a:rPr>
              <a:t>legato</a:t>
            </a:r>
            <a:r>
              <a:rPr lang="ru-RU" sz="1800" dirty="0">
                <a:solidFill>
                  <a:schemeClr val="bg2">
                    <a:lumMod val="10000"/>
                  </a:schemeClr>
                </a:solidFill>
              </a:rPr>
              <a:t>, </a:t>
            </a:r>
            <a:r>
              <a:rPr lang="ru-RU" sz="1800" dirty="0" err="1">
                <a:solidFill>
                  <a:schemeClr val="bg2">
                    <a:lumMod val="10000"/>
                  </a:schemeClr>
                </a:solidFill>
              </a:rPr>
              <a:t>legato</a:t>
            </a:r>
            <a:r>
              <a:rPr lang="ru-RU" sz="1800" dirty="0">
                <a:solidFill>
                  <a:schemeClr val="bg2">
                    <a:lumMod val="10000"/>
                  </a:schemeClr>
                </a:solidFill>
              </a:rPr>
              <a:t>, </a:t>
            </a:r>
            <a:r>
              <a:rPr lang="ru-RU" sz="1800" dirty="0" err="1">
                <a:solidFill>
                  <a:schemeClr val="bg2">
                    <a:lumMod val="10000"/>
                  </a:schemeClr>
                </a:solidFill>
              </a:rPr>
              <a:t>staccato</a:t>
            </a:r>
            <a:r>
              <a:rPr lang="ru-RU" sz="1800" dirty="0">
                <a:solidFill>
                  <a:schemeClr val="bg2">
                    <a:lumMod val="10000"/>
                  </a:schemeClr>
                </a:solidFill>
              </a:rPr>
              <a:t>; исполнение произведений в различных темпах);</a:t>
            </a:r>
          </a:p>
          <a:p>
            <a:r>
              <a:rPr lang="ru-RU" sz="1800" dirty="0">
                <a:solidFill>
                  <a:schemeClr val="bg2">
                    <a:lumMod val="10000"/>
                  </a:schemeClr>
                </a:solidFill>
              </a:rPr>
              <a:t>- </a:t>
            </a:r>
            <a:r>
              <a:rPr lang="ru-RU" sz="1800" dirty="0" smtClean="0">
                <a:solidFill>
                  <a:schemeClr val="bg2">
                    <a:lumMod val="10000"/>
                  </a:schemeClr>
                </a:solidFill>
              </a:rPr>
              <a:t>закрепить полученные теоретические знания </a:t>
            </a:r>
            <a:r>
              <a:rPr lang="ru-RU" sz="1800" dirty="0">
                <a:solidFill>
                  <a:schemeClr val="bg2">
                    <a:lumMod val="10000"/>
                  </a:schemeClr>
                </a:solidFill>
              </a:rPr>
              <a:t>(динамика, средства музыкальной выразительности – лад, штрихи, темп, ритм, мелодия</a:t>
            </a:r>
            <a:r>
              <a:rPr lang="ru-RU" sz="1800" dirty="0" smtClean="0">
                <a:solidFill>
                  <a:schemeClr val="bg2">
                    <a:lumMod val="10000"/>
                  </a:schemeClr>
                </a:solidFill>
              </a:rPr>
              <a:t>);</a:t>
            </a:r>
          </a:p>
          <a:p>
            <a:r>
              <a:rPr lang="ru-RU" sz="1800" dirty="0" smtClean="0">
                <a:solidFill>
                  <a:schemeClr val="bg2">
                    <a:lumMod val="10000"/>
                  </a:schemeClr>
                </a:solidFill>
              </a:rPr>
              <a:t>- помочь учащейся понять образный ряд изучаемых музыкальных произведений, включить художественное воображение;</a:t>
            </a:r>
            <a:endParaRPr lang="ru-RU" sz="1800" dirty="0">
              <a:solidFill>
                <a:schemeClr val="bg2">
                  <a:lumMod val="10000"/>
                </a:schemeClr>
              </a:solidFill>
            </a:endParaRPr>
          </a:p>
          <a:p>
            <a:r>
              <a:rPr lang="ru-RU" sz="1800" dirty="0">
                <a:solidFill>
                  <a:schemeClr val="bg2">
                    <a:lumMod val="10000"/>
                  </a:schemeClr>
                </a:solidFill>
              </a:rPr>
              <a:t>- </a:t>
            </a:r>
            <a:r>
              <a:rPr lang="ru-RU" sz="1800" dirty="0" smtClean="0">
                <a:solidFill>
                  <a:schemeClr val="bg2">
                    <a:lumMod val="10000"/>
                  </a:schemeClr>
                </a:solidFill>
              </a:rPr>
              <a:t>продолжить развитие </a:t>
            </a:r>
            <a:r>
              <a:rPr lang="ru-RU" sz="1800" dirty="0">
                <a:solidFill>
                  <a:schemeClr val="bg2">
                    <a:lumMod val="10000"/>
                  </a:schemeClr>
                </a:solidFill>
              </a:rPr>
              <a:t>творческой активности учащегося, варьирование средств музыкальной выразительности в изучаемых произведениях;</a:t>
            </a:r>
          </a:p>
          <a:p>
            <a:r>
              <a:rPr lang="ru-RU" sz="1800" dirty="0">
                <a:solidFill>
                  <a:schemeClr val="bg2">
                    <a:lumMod val="10000"/>
                  </a:schemeClr>
                </a:solidFill>
              </a:rPr>
              <a:t>- </a:t>
            </a:r>
            <a:r>
              <a:rPr lang="ru-RU" sz="1800" dirty="0" smtClean="0">
                <a:solidFill>
                  <a:schemeClr val="bg2">
                    <a:lumMod val="10000"/>
                  </a:schemeClr>
                </a:solidFill>
              </a:rPr>
              <a:t>заострить внимание на  отношении к </a:t>
            </a:r>
            <a:r>
              <a:rPr lang="ru-RU" sz="1800" dirty="0">
                <a:solidFill>
                  <a:schemeClr val="bg2">
                    <a:lumMod val="10000"/>
                  </a:schemeClr>
                </a:solidFill>
              </a:rPr>
              <a:t>нотному </a:t>
            </a:r>
            <a:r>
              <a:rPr lang="ru-RU" sz="1800" dirty="0" smtClean="0">
                <a:solidFill>
                  <a:schemeClr val="bg2">
                    <a:lumMod val="10000"/>
                  </a:schemeClr>
                </a:solidFill>
              </a:rPr>
              <a:t>тексту;</a:t>
            </a:r>
          </a:p>
          <a:p>
            <a:r>
              <a:rPr lang="ru-RU" sz="1800" dirty="0" smtClean="0">
                <a:solidFill>
                  <a:schemeClr val="bg2">
                    <a:lumMod val="10000"/>
                  </a:schemeClr>
                </a:solidFill>
              </a:rPr>
              <a:t>- включить эстетическое восприятие </a:t>
            </a:r>
            <a:r>
              <a:rPr lang="ru-RU" sz="1800" dirty="0">
                <a:solidFill>
                  <a:schemeClr val="bg2">
                    <a:lumMod val="10000"/>
                  </a:schemeClr>
                </a:solidFill>
              </a:rPr>
              <a:t>музыки.</a:t>
            </a:r>
          </a:p>
          <a:p>
            <a:endParaRPr lang="ru-RU" sz="1800" dirty="0"/>
          </a:p>
          <a:p>
            <a:endParaRPr lang="ru-RU" sz="1800" dirty="0"/>
          </a:p>
        </p:txBody>
      </p:sp>
      <p:sp>
        <p:nvSpPr>
          <p:cNvPr id="3" name="Заголовок 2"/>
          <p:cNvSpPr>
            <a:spLocks noGrp="1"/>
          </p:cNvSpPr>
          <p:nvPr>
            <p:ph type="title"/>
          </p:nvPr>
        </p:nvSpPr>
        <p:spPr>
          <a:xfrm>
            <a:off x="467544" y="404664"/>
            <a:ext cx="8229600" cy="1252728"/>
          </a:xfrm>
        </p:spPr>
        <p:txBody>
          <a:bodyPr>
            <a:normAutofit/>
          </a:bodyPr>
          <a:lstStyle/>
          <a:p>
            <a:pPr algn="l"/>
            <a:r>
              <a:rPr lang="ru-RU" sz="2000" b="1" dirty="0" smtClean="0">
                <a:solidFill>
                  <a:schemeClr val="bg2">
                    <a:lumMod val="10000"/>
                  </a:schemeClr>
                </a:solidFill>
                <a:latin typeface="+mn-lt"/>
              </a:rPr>
              <a:t>Цель урока </a:t>
            </a:r>
            <a:r>
              <a:rPr lang="ru-RU" sz="2000" dirty="0">
                <a:solidFill>
                  <a:schemeClr val="bg2">
                    <a:lumMod val="10000"/>
                  </a:schemeClr>
                </a:solidFill>
                <a:latin typeface="+mn-lt"/>
              </a:rPr>
              <a:t>- освоение средств музыкальной выразительности – штрихов и  динамических оттенков в музыкальном произведении (</a:t>
            </a:r>
            <a:r>
              <a:rPr lang="ru-RU" sz="2000" dirty="0" smtClean="0">
                <a:solidFill>
                  <a:schemeClr val="bg2">
                    <a:lumMod val="10000"/>
                  </a:schemeClr>
                </a:solidFill>
                <a:latin typeface="+mn-lt"/>
              </a:rPr>
              <a:t>умение применять </a:t>
            </a:r>
            <a:r>
              <a:rPr lang="ru-RU" sz="2000" dirty="0">
                <a:solidFill>
                  <a:schemeClr val="bg2">
                    <a:lumMod val="10000"/>
                  </a:schemeClr>
                </a:solidFill>
                <a:latin typeface="+mn-lt"/>
              </a:rPr>
              <a:t>полученные знания на практике).</a:t>
            </a:r>
          </a:p>
        </p:txBody>
      </p:sp>
    </p:spTree>
    <p:extLst>
      <p:ext uri="{BB962C8B-B14F-4D97-AF65-F5344CB8AC3E}">
        <p14:creationId xmlns:p14="http://schemas.microsoft.com/office/powerpoint/2010/main" val="1436005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980728"/>
            <a:ext cx="7408333" cy="5106880"/>
          </a:xfrm>
        </p:spPr>
        <p:txBody>
          <a:bodyPr>
            <a:normAutofit lnSpcReduction="10000"/>
          </a:bodyPr>
          <a:lstStyle/>
          <a:p>
            <a:r>
              <a:rPr lang="ru-RU" sz="2000" dirty="0" smtClean="0"/>
              <a:t>Средствами выразительности в музыке являются ее элементы:</a:t>
            </a:r>
          </a:p>
          <a:p>
            <a:endParaRPr lang="ru-RU" sz="2000" dirty="0" smtClean="0"/>
          </a:p>
          <a:p>
            <a:r>
              <a:rPr lang="ru-RU" sz="2000" dirty="0" smtClean="0"/>
              <a:t>- строение пьесы (одночастное, двухчастное, трехчастное, вариационное);</a:t>
            </a:r>
          </a:p>
          <a:p>
            <a:r>
              <a:rPr lang="ru-RU" sz="2000" dirty="0" smtClean="0"/>
              <a:t>- тональность (мажор или минор);</a:t>
            </a:r>
          </a:p>
          <a:p>
            <a:r>
              <a:rPr lang="ru-RU" sz="2000" dirty="0" smtClean="0"/>
              <a:t>- темп (медленный, умеренный, быстрый);</a:t>
            </a:r>
          </a:p>
          <a:p>
            <a:r>
              <a:rPr lang="ru-RU" sz="2000" dirty="0" smtClean="0"/>
              <a:t>- ритм (2/4; ¾; 4/4; 6/8 и т.д.);</a:t>
            </a:r>
          </a:p>
          <a:p>
            <a:r>
              <a:rPr lang="ru-RU" sz="2000" dirty="0" smtClean="0"/>
              <a:t>- движение мелодии (вверх, вниз, </a:t>
            </a:r>
            <a:r>
              <a:rPr lang="ru-RU" sz="2000" dirty="0" err="1" smtClean="0"/>
              <a:t>поступенное</a:t>
            </a:r>
            <a:r>
              <a:rPr lang="ru-RU" sz="2000" dirty="0" smtClean="0"/>
              <a:t>, скачкообразное и т.д.);</a:t>
            </a:r>
          </a:p>
          <a:p>
            <a:r>
              <a:rPr lang="ru-RU" sz="2000" dirty="0" smtClean="0"/>
              <a:t>- фактура изложения (гаммообразные пассажи, аккорды, арпеджио и т.д.);</a:t>
            </a:r>
          </a:p>
          <a:p>
            <a:r>
              <a:rPr lang="ru-RU" sz="2000" dirty="0" smtClean="0"/>
              <a:t>- штрихи (</a:t>
            </a:r>
            <a:r>
              <a:rPr lang="en-US" sz="2000" dirty="0" smtClean="0"/>
              <a:t>staccato – </a:t>
            </a:r>
            <a:r>
              <a:rPr lang="ru-RU" sz="2000" dirty="0" smtClean="0"/>
              <a:t>коротко, отрывисто; </a:t>
            </a:r>
            <a:r>
              <a:rPr lang="en-US" sz="2000" dirty="0" smtClean="0"/>
              <a:t>non legato</a:t>
            </a:r>
            <a:r>
              <a:rPr lang="ru-RU" sz="2000" dirty="0" smtClean="0"/>
              <a:t> – не связно;</a:t>
            </a:r>
            <a:r>
              <a:rPr lang="en-US" sz="2000" dirty="0" smtClean="0"/>
              <a:t> legato</a:t>
            </a:r>
            <a:r>
              <a:rPr lang="ru-RU" sz="2000" dirty="0" smtClean="0"/>
              <a:t> – плавно, связно);</a:t>
            </a:r>
          </a:p>
          <a:p>
            <a:r>
              <a:rPr lang="ru-RU" sz="2000" dirty="0" smtClean="0"/>
              <a:t>- динамические оттенки (</a:t>
            </a:r>
            <a:r>
              <a:rPr lang="en-US" sz="2000" dirty="0" smtClean="0"/>
              <a:t>forte – </a:t>
            </a:r>
            <a:r>
              <a:rPr lang="ru-RU" sz="2000" dirty="0" smtClean="0"/>
              <a:t>громко; </a:t>
            </a:r>
            <a:r>
              <a:rPr lang="en-US" sz="2000" dirty="0" smtClean="0"/>
              <a:t> piano</a:t>
            </a:r>
            <a:r>
              <a:rPr lang="ru-RU" sz="2000" dirty="0" smtClean="0"/>
              <a:t> – тихо; </a:t>
            </a:r>
            <a:r>
              <a:rPr lang="en-US" sz="2000" dirty="0" smtClean="0"/>
              <a:t> mezzo forte</a:t>
            </a:r>
            <a:r>
              <a:rPr lang="ru-RU" sz="2000" dirty="0" smtClean="0"/>
              <a:t> – не очень громко; </a:t>
            </a:r>
            <a:r>
              <a:rPr lang="en-US" sz="2000" dirty="0" smtClean="0"/>
              <a:t> mezzo piano</a:t>
            </a:r>
            <a:r>
              <a:rPr lang="ru-RU" sz="2000" dirty="0" smtClean="0"/>
              <a:t> – не очень тихо;</a:t>
            </a:r>
            <a:r>
              <a:rPr lang="en-US" sz="2000" dirty="0" smtClean="0"/>
              <a:t> </a:t>
            </a:r>
            <a:r>
              <a:rPr lang="ru-RU" sz="2000" dirty="0"/>
              <a:t>с</a:t>
            </a:r>
            <a:r>
              <a:rPr lang="en-US" sz="2000" dirty="0"/>
              <a:t>r</a:t>
            </a:r>
            <a:r>
              <a:rPr lang="ru-RU" sz="2000" dirty="0"/>
              <a:t>е</a:t>
            </a:r>
            <a:r>
              <a:rPr lang="en-US" sz="2000" dirty="0" err="1" smtClean="0"/>
              <a:t>scendo</a:t>
            </a:r>
            <a:r>
              <a:rPr lang="ru-RU" sz="2000" dirty="0" smtClean="0"/>
              <a:t> – постепенно усиливая звук; </a:t>
            </a:r>
            <a:r>
              <a:rPr lang="en-US" sz="2000" dirty="0" smtClean="0"/>
              <a:t>diminuendo</a:t>
            </a:r>
            <a:r>
              <a:rPr lang="ru-RU" sz="2000" dirty="0" smtClean="0"/>
              <a:t> – постепенно затихая).</a:t>
            </a:r>
          </a:p>
          <a:p>
            <a:endParaRPr lang="ru-RU" sz="2000" dirty="0"/>
          </a:p>
          <a:p>
            <a:endParaRPr lang="ru-RU" sz="2000" dirty="0" smtClean="0"/>
          </a:p>
          <a:p>
            <a:endParaRPr lang="ru-RU" sz="2000" dirty="0"/>
          </a:p>
          <a:p>
            <a:endParaRPr lang="ru-RU" sz="2000" dirty="0" smtClean="0"/>
          </a:p>
          <a:p>
            <a:endParaRPr lang="ru-RU" dirty="0" smtClean="0"/>
          </a:p>
          <a:p>
            <a:endParaRPr lang="ru-RU" dirty="0"/>
          </a:p>
        </p:txBody>
      </p:sp>
      <p:sp>
        <p:nvSpPr>
          <p:cNvPr id="3" name="Заголовок 2"/>
          <p:cNvSpPr>
            <a:spLocks noGrp="1"/>
          </p:cNvSpPr>
          <p:nvPr>
            <p:ph type="title"/>
          </p:nvPr>
        </p:nvSpPr>
        <p:spPr>
          <a:xfrm>
            <a:off x="457200" y="338328"/>
            <a:ext cx="8229600" cy="570392"/>
          </a:xfrm>
        </p:spPr>
        <p:txBody>
          <a:bodyPr>
            <a:normAutofit/>
          </a:bodyPr>
          <a:lstStyle/>
          <a:p>
            <a:r>
              <a:rPr lang="ru-RU" sz="2400" dirty="0" smtClean="0">
                <a:solidFill>
                  <a:schemeClr val="bg2">
                    <a:lumMod val="10000"/>
                  </a:schemeClr>
                </a:solidFill>
                <a:latin typeface="+mn-lt"/>
              </a:rPr>
              <a:t>Средства музыкальной выразительности</a:t>
            </a:r>
            <a:endParaRPr lang="ru-RU" sz="2400" dirty="0">
              <a:solidFill>
                <a:schemeClr val="bg2">
                  <a:lumMod val="10000"/>
                </a:schemeClr>
              </a:solidFill>
              <a:latin typeface="+mn-lt"/>
            </a:endParaRPr>
          </a:p>
        </p:txBody>
      </p:sp>
    </p:spTree>
    <p:extLst>
      <p:ext uri="{BB962C8B-B14F-4D97-AF65-F5344CB8AC3E}">
        <p14:creationId xmlns:p14="http://schemas.microsoft.com/office/powerpoint/2010/main" val="1235578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916832"/>
            <a:ext cx="7408333" cy="4209331"/>
          </a:xfrm>
        </p:spPr>
        <p:txBody>
          <a:bodyPr>
            <a:normAutofit/>
          </a:bodyPr>
          <a:lstStyle/>
          <a:p>
            <a:r>
              <a:rPr lang="ru-RU" sz="2000" dirty="0" smtClean="0"/>
              <a:t>В процессе проведения урока работаем над пьесами: </a:t>
            </a:r>
          </a:p>
          <a:p>
            <a:r>
              <a:rPr lang="ru-RU" sz="2000" dirty="0" smtClean="0"/>
              <a:t>«Французская мелодия» в обработке </a:t>
            </a:r>
            <a:r>
              <a:rPr lang="ru-RU" sz="2000" dirty="0" err="1" smtClean="0"/>
              <a:t>А.Бакунина</a:t>
            </a:r>
            <a:r>
              <a:rPr lang="ru-RU" sz="2000" dirty="0" smtClean="0"/>
              <a:t>;</a:t>
            </a:r>
          </a:p>
          <a:p>
            <a:r>
              <a:rPr lang="ru-RU" sz="2000" dirty="0" err="1" smtClean="0"/>
              <a:t>И.Коренева</a:t>
            </a:r>
            <a:r>
              <a:rPr lang="ru-RU" sz="2000" dirty="0" smtClean="0"/>
              <a:t> </a:t>
            </a:r>
            <a:r>
              <a:rPr lang="ru-RU" sz="2000" dirty="0">
                <a:solidFill>
                  <a:srgbClr val="073E87"/>
                </a:solidFill>
              </a:rPr>
              <a:t>«Дождик» </a:t>
            </a:r>
            <a:r>
              <a:rPr lang="ru-RU" sz="2000" dirty="0" smtClean="0">
                <a:solidFill>
                  <a:srgbClr val="073E87"/>
                </a:solidFill>
              </a:rPr>
              <a:t>.</a:t>
            </a:r>
          </a:p>
          <a:p>
            <a:endParaRPr lang="ru-RU" sz="2000" dirty="0" smtClean="0"/>
          </a:p>
          <a:p>
            <a:pPr marL="0" indent="0">
              <a:buNone/>
            </a:pPr>
            <a:r>
              <a:rPr lang="ru-RU" sz="2000" dirty="0" smtClean="0"/>
              <a:t>	Общие для двух пьес средства выразительности:</a:t>
            </a:r>
            <a:endParaRPr lang="ru-RU" sz="2000" dirty="0" smtClean="0"/>
          </a:p>
          <a:p>
            <a:r>
              <a:rPr lang="ru-RU" sz="2000" dirty="0" smtClean="0"/>
              <a:t>- имеют одинаковый размер – 2/4;</a:t>
            </a:r>
          </a:p>
          <a:p>
            <a:r>
              <a:rPr lang="ru-RU" sz="2000" dirty="0" smtClean="0"/>
              <a:t>- в пьесах используются штрихи </a:t>
            </a:r>
            <a:r>
              <a:rPr lang="en-US" sz="2000" dirty="0" smtClean="0"/>
              <a:t>non legato</a:t>
            </a:r>
            <a:r>
              <a:rPr lang="ru-RU" sz="2000" dirty="0" smtClean="0"/>
              <a:t>;</a:t>
            </a:r>
            <a:r>
              <a:rPr lang="en-US" sz="2000" dirty="0" smtClean="0"/>
              <a:t> legato</a:t>
            </a:r>
            <a:r>
              <a:rPr lang="ru-RU" sz="2000" dirty="0" smtClean="0"/>
              <a:t>;</a:t>
            </a:r>
            <a:r>
              <a:rPr lang="en-US" sz="2000" dirty="0" smtClean="0"/>
              <a:t> staccato</a:t>
            </a:r>
            <a:r>
              <a:rPr lang="ru-RU" sz="2000" dirty="0" smtClean="0"/>
              <a:t>;</a:t>
            </a:r>
            <a:endParaRPr lang="ru-RU" sz="2000" dirty="0" smtClean="0"/>
          </a:p>
          <a:p>
            <a:r>
              <a:rPr lang="ru-RU" sz="2000" dirty="0" smtClean="0"/>
              <a:t>- некоторые ритмические группы исполняются одинаковыми штрихами –</a:t>
            </a:r>
            <a:r>
              <a:rPr lang="en-US" sz="2000" dirty="0" smtClean="0"/>
              <a:t> </a:t>
            </a:r>
            <a:r>
              <a:rPr lang="ru-RU" sz="2000" dirty="0" smtClean="0"/>
              <a:t>четыре звука исполняются </a:t>
            </a:r>
            <a:r>
              <a:rPr lang="en-US" sz="2000" dirty="0" smtClean="0"/>
              <a:t>legato</a:t>
            </a:r>
            <a:r>
              <a:rPr lang="ru-RU" sz="2000" dirty="0" smtClean="0"/>
              <a:t>, последний снимается кистью штрихом </a:t>
            </a:r>
            <a:r>
              <a:rPr lang="en-US" sz="2000" dirty="0" smtClean="0"/>
              <a:t>staccato</a:t>
            </a:r>
            <a:r>
              <a:rPr lang="ru-RU" sz="2000" dirty="0" smtClean="0"/>
              <a:t>; </a:t>
            </a:r>
          </a:p>
          <a:p>
            <a:r>
              <a:rPr lang="ru-RU" sz="2000" dirty="0" smtClean="0"/>
              <a:t>- мелодия начинается с сильной доли.</a:t>
            </a:r>
          </a:p>
          <a:p>
            <a:endParaRPr lang="ru-RU" sz="2000" dirty="0"/>
          </a:p>
          <a:p>
            <a:endParaRPr lang="ru-RU" sz="2000" dirty="0" smtClean="0"/>
          </a:p>
          <a:p>
            <a:endParaRPr lang="ru-RU" sz="2000" dirty="0" smtClean="0"/>
          </a:p>
          <a:p>
            <a:endParaRPr lang="ru-RU" sz="2000" dirty="0" smtClean="0"/>
          </a:p>
          <a:p>
            <a:endParaRPr lang="ru-RU" sz="2000" dirty="0" smtClean="0"/>
          </a:p>
          <a:p>
            <a:endParaRPr lang="ru-RU" sz="2000" dirty="0"/>
          </a:p>
        </p:txBody>
      </p:sp>
      <p:sp>
        <p:nvSpPr>
          <p:cNvPr id="3" name="Заголовок 2"/>
          <p:cNvSpPr>
            <a:spLocks noGrp="1"/>
          </p:cNvSpPr>
          <p:nvPr>
            <p:ph type="title"/>
          </p:nvPr>
        </p:nvSpPr>
        <p:spPr>
          <a:xfrm>
            <a:off x="457200" y="338328"/>
            <a:ext cx="8229600" cy="1002440"/>
          </a:xfrm>
        </p:spPr>
        <p:txBody>
          <a:bodyPr>
            <a:noAutofit/>
          </a:bodyPr>
          <a:lstStyle/>
          <a:p>
            <a:pPr>
              <a:lnSpc>
                <a:spcPct val="150000"/>
              </a:lnSpc>
            </a:pPr>
            <a:r>
              <a:rPr lang="ru-RU" sz="2000" b="1" dirty="0" smtClean="0">
                <a:solidFill>
                  <a:schemeClr val="bg2">
                    <a:lumMod val="10000"/>
                  </a:schemeClr>
                </a:solidFill>
                <a:latin typeface="Times New Roman"/>
                <a:ea typeface="Calibri"/>
              </a:rPr>
              <a:t>Работа </a:t>
            </a:r>
            <a:r>
              <a:rPr lang="ru-RU" sz="2000" b="1" dirty="0">
                <a:solidFill>
                  <a:schemeClr val="bg2">
                    <a:lumMod val="10000"/>
                  </a:schemeClr>
                </a:solidFill>
                <a:latin typeface="Times New Roman"/>
                <a:ea typeface="Calibri"/>
              </a:rPr>
              <a:t>над музыкальным материалом (пьесами)</a:t>
            </a:r>
            <a:endParaRPr lang="ru-RU" sz="2000" dirty="0">
              <a:solidFill>
                <a:schemeClr val="bg2">
                  <a:lumMod val="10000"/>
                </a:schemeClr>
              </a:solidFill>
              <a:effectLst/>
              <a:latin typeface="Times New Roman"/>
              <a:ea typeface="Calibri"/>
            </a:endParaRPr>
          </a:p>
        </p:txBody>
      </p:sp>
    </p:spTree>
    <p:extLst>
      <p:ext uri="{BB962C8B-B14F-4D97-AF65-F5344CB8AC3E}">
        <p14:creationId xmlns:p14="http://schemas.microsoft.com/office/powerpoint/2010/main" val="2433743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340768"/>
            <a:ext cx="7408333" cy="4785395"/>
          </a:xfrm>
        </p:spPr>
        <p:txBody>
          <a:bodyPr>
            <a:normAutofit/>
          </a:bodyPr>
          <a:lstStyle/>
          <a:p>
            <a:pPr algn="just"/>
            <a:endParaRPr lang="ru-RU" sz="2000" dirty="0" smtClean="0">
              <a:solidFill>
                <a:schemeClr val="bg2">
                  <a:lumMod val="10000"/>
                </a:schemeClr>
              </a:solidFill>
            </a:endParaRPr>
          </a:p>
          <a:p>
            <a:pPr algn="just"/>
            <a:r>
              <a:rPr lang="ru-RU" sz="2000" dirty="0" smtClean="0">
                <a:solidFill>
                  <a:schemeClr val="bg2">
                    <a:lumMod val="10000"/>
                  </a:schemeClr>
                </a:solidFill>
              </a:rPr>
              <a:t>Тональность – Соль мажор (определяем вместе с учащейся – ключевой знак фа</a:t>
            </a:r>
            <a:r>
              <a:rPr lang="en-US" sz="2000" dirty="0">
                <a:solidFill>
                  <a:schemeClr val="bg2">
                    <a:lumMod val="10000"/>
                  </a:schemeClr>
                </a:solidFill>
              </a:rPr>
              <a:t>#</a:t>
            </a:r>
            <a:r>
              <a:rPr lang="ru-RU" sz="2000" dirty="0" smtClean="0">
                <a:solidFill>
                  <a:schemeClr val="bg2">
                    <a:lumMod val="10000"/>
                  </a:schemeClr>
                </a:solidFill>
              </a:rPr>
              <a:t>,  последний аккорд (звук) – тоника – нота соль). Мажорная тональность подразумевает жизнерадостный, веселый характер музыки. В </a:t>
            </a:r>
            <a:r>
              <a:rPr lang="ru-RU" sz="2000" dirty="0">
                <a:solidFill>
                  <a:schemeClr val="bg2">
                    <a:lumMod val="10000"/>
                  </a:schemeClr>
                </a:solidFill>
              </a:rPr>
              <a:t>данной пьесе - </a:t>
            </a:r>
            <a:r>
              <a:rPr lang="ru-RU" sz="2000" dirty="0" smtClean="0">
                <a:solidFill>
                  <a:schemeClr val="bg2">
                    <a:lumMod val="10000"/>
                  </a:schemeClr>
                </a:solidFill>
              </a:rPr>
              <a:t>танцевальный, </a:t>
            </a:r>
            <a:r>
              <a:rPr lang="ru-RU" sz="2000" dirty="0">
                <a:solidFill>
                  <a:schemeClr val="bg2">
                    <a:lumMod val="10000"/>
                  </a:schemeClr>
                </a:solidFill>
              </a:rPr>
              <a:t>с чередованием штрихов </a:t>
            </a:r>
            <a:r>
              <a:rPr lang="ru-RU" sz="2000" dirty="0" err="1">
                <a:solidFill>
                  <a:schemeClr val="bg2">
                    <a:lumMod val="10000"/>
                  </a:schemeClr>
                </a:solidFill>
              </a:rPr>
              <a:t>staccato</a:t>
            </a:r>
            <a:r>
              <a:rPr lang="ru-RU" sz="2000" dirty="0">
                <a:solidFill>
                  <a:schemeClr val="bg2">
                    <a:lumMod val="10000"/>
                  </a:schemeClr>
                </a:solidFill>
              </a:rPr>
              <a:t> и </a:t>
            </a:r>
            <a:r>
              <a:rPr lang="ru-RU" sz="2000" dirty="0" err="1">
                <a:solidFill>
                  <a:schemeClr val="bg2">
                    <a:lumMod val="10000"/>
                  </a:schemeClr>
                </a:solidFill>
              </a:rPr>
              <a:t>non</a:t>
            </a:r>
            <a:r>
              <a:rPr lang="ru-RU" sz="2000" dirty="0">
                <a:solidFill>
                  <a:schemeClr val="bg2">
                    <a:lumMod val="10000"/>
                  </a:schemeClr>
                </a:solidFill>
              </a:rPr>
              <a:t> </a:t>
            </a:r>
            <a:r>
              <a:rPr lang="ru-RU" sz="2000" dirty="0" err="1">
                <a:solidFill>
                  <a:schemeClr val="bg2">
                    <a:lumMod val="10000"/>
                  </a:schemeClr>
                </a:solidFill>
              </a:rPr>
              <a:t>legato</a:t>
            </a:r>
            <a:r>
              <a:rPr lang="ru-RU" sz="2000" dirty="0">
                <a:solidFill>
                  <a:schemeClr val="bg2">
                    <a:lumMod val="10000"/>
                  </a:schemeClr>
                </a:solidFill>
              </a:rPr>
              <a:t>, которые можно трактовать, как шаги и поклоны (приседания) в </a:t>
            </a:r>
            <a:r>
              <a:rPr lang="ru-RU" sz="2000" dirty="0" smtClean="0">
                <a:solidFill>
                  <a:schemeClr val="bg2">
                    <a:lumMod val="10000"/>
                  </a:schemeClr>
                </a:solidFill>
              </a:rPr>
              <a:t>танце.</a:t>
            </a:r>
          </a:p>
          <a:p>
            <a:pPr algn="just"/>
            <a:endParaRPr lang="ru-RU" sz="2000" dirty="0" smtClean="0">
              <a:solidFill>
                <a:schemeClr val="bg2">
                  <a:lumMod val="10000"/>
                </a:schemeClr>
              </a:solidFill>
            </a:endParaRPr>
          </a:p>
        </p:txBody>
      </p:sp>
      <p:sp>
        <p:nvSpPr>
          <p:cNvPr id="3" name="Заголовок 2"/>
          <p:cNvSpPr>
            <a:spLocks noGrp="1"/>
          </p:cNvSpPr>
          <p:nvPr>
            <p:ph type="title"/>
          </p:nvPr>
        </p:nvSpPr>
        <p:spPr>
          <a:xfrm>
            <a:off x="457200" y="338327"/>
            <a:ext cx="8229600" cy="1002441"/>
          </a:xfrm>
        </p:spPr>
        <p:txBody>
          <a:bodyPr>
            <a:normAutofit/>
          </a:bodyPr>
          <a:lstStyle/>
          <a:p>
            <a:pPr algn="just"/>
            <a:r>
              <a:rPr lang="ru-RU" sz="2000" dirty="0" smtClean="0">
                <a:solidFill>
                  <a:schemeClr val="bg2">
                    <a:lumMod val="10000"/>
                  </a:schemeClr>
                </a:solidFill>
                <a:latin typeface="+mn-lt"/>
              </a:rPr>
              <a:t>Пьеса «Французская </a:t>
            </a:r>
            <a:r>
              <a:rPr lang="ru-RU" sz="2000" dirty="0">
                <a:solidFill>
                  <a:schemeClr val="bg2">
                    <a:lumMod val="10000"/>
                  </a:schemeClr>
                </a:solidFill>
                <a:latin typeface="+mn-lt"/>
              </a:rPr>
              <a:t>мелодия» </a:t>
            </a:r>
            <a:r>
              <a:rPr lang="ru-RU" sz="2000" dirty="0" smtClean="0">
                <a:solidFill>
                  <a:schemeClr val="bg2">
                    <a:lumMod val="10000"/>
                  </a:schemeClr>
                </a:solidFill>
                <a:latin typeface="+mn-lt"/>
              </a:rPr>
              <a:t> написана в двухчастной форме (период со связкой между предложениями).</a:t>
            </a:r>
            <a:endParaRPr lang="ru-RU" sz="2000" dirty="0">
              <a:solidFill>
                <a:schemeClr val="bg2">
                  <a:lumMod val="10000"/>
                </a:schemeClr>
              </a:solidFill>
              <a:latin typeface="+mn-lt"/>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3645024"/>
            <a:ext cx="3240360" cy="2149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3858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23528" y="188640"/>
            <a:ext cx="8229600" cy="1584176"/>
          </a:xfrm>
        </p:spPr>
        <p:txBody>
          <a:bodyPr>
            <a:normAutofit/>
          </a:bodyPr>
          <a:lstStyle/>
          <a:p>
            <a:r>
              <a:rPr lang="ru-RU" sz="2200" dirty="0" smtClean="0">
                <a:solidFill>
                  <a:schemeClr val="bg2">
                    <a:lumMod val="10000"/>
                  </a:schemeClr>
                </a:solidFill>
                <a:latin typeface="+mn-lt"/>
              </a:rPr>
              <a:t>Штрих </a:t>
            </a:r>
            <a:r>
              <a:rPr lang="ru-RU" sz="2200" dirty="0" err="1">
                <a:solidFill>
                  <a:schemeClr val="bg2">
                    <a:lumMod val="10000"/>
                  </a:schemeClr>
                </a:solidFill>
                <a:latin typeface="+mn-lt"/>
              </a:rPr>
              <a:t>legato</a:t>
            </a:r>
            <a:r>
              <a:rPr lang="ru-RU" sz="2200" dirty="0">
                <a:solidFill>
                  <a:schemeClr val="bg2">
                    <a:lumMod val="10000"/>
                  </a:schemeClr>
                </a:solidFill>
                <a:latin typeface="+mn-lt"/>
              </a:rPr>
              <a:t> – </a:t>
            </a:r>
            <a:r>
              <a:rPr lang="ru-RU" sz="2200" dirty="0" smtClean="0">
                <a:solidFill>
                  <a:schemeClr val="bg2">
                    <a:lumMod val="10000"/>
                  </a:schemeClr>
                </a:solidFill>
                <a:latin typeface="+mn-lt"/>
              </a:rPr>
              <a:t>соединяющий </a:t>
            </a:r>
            <a:r>
              <a:rPr lang="ru-RU" sz="2200" dirty="0">
                <a:solidFill>
                  <a:schemeClr val="bg2">
                    <a:lumMod val="10000"/>
                  </a:schemeClr>
                </a:solidFill>
                <a:latin typeface="+mn-lt"/>
              </a:rPr>
              <a:t>четыре восьмые, ассоциирующиеся с кружением, поворотом</a:t>
            </a:r>
            <a:r>
              <a:rPr lang="ru-RU" sz="2000" dirty="0">
                <a:solidFill>
                  <a:schemeClr val="bg2">
                    <a:lumMod val="10000"/>
                  </a:schemeClr>
                </a:solidFill>
              </a:rPr>
              <a:t>:</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772816"/>
            <a:ext cx="3024336" cy="254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4211960" y="3645024"/>
            <a:ext cx="4572000" cy="2862322"/>
          </a:xfrm>
          <a:prstGeom prst="rect">
            <a:avLst/>
          </a:prstGeom>
        </p:spPr>
        <p:txBody>
          <a:bodyPr>
            <a:spAutoFit/>
          </a:bodyPr>
          <a:lstStyle/>
          <a:p>
            <a:r>
              <a:rPr lang="ru-RU" dirty="0">
                <a:solidFill>
                  <a:schemeClr val="bg2">
                    <a:lumMod val="10000"/>
                  </a:schemeClr>
                </a:solidFill>
              </a:rPr>
              <a:t>Начало пьесы – восьмые ноты штрихом </a:t>
            </a:r>
            <a:r>
              <a:rPr lang="ru-RU" dirty="0" err="1">
                <a:solidFill>
                  <a:schemeClr val="bg2">
                    <a:lumMod val="10000"/>
                  </a:schemeClr>
                </a:solidFill>
              </a:rPr>
              <a:t>staccato</a:t>
            </a:r>
            <a:r>
              <a:rPr lang="ru-RU" dirty="0">
                <a:solidFill>
                  <a:schemeClr val="bg2">
                    <a:lumMod val="10000"/>
                  </a:schemeClr>
                </a:solidFill>
              </a:rPr>
              <a:t>, должно исполняться с опорой на первый звук, что подчеркивается в тексте знаком  « &gt; », который обозначает легкий акцент. При игре первых двух тактов следует обратить внимание учащегося на синхронность рук – часто левая рука опережает правую и получается «квакающий» звук, что создает впечатление небрежности, неаккуратности. </a:t>
            </a:r>
          </a:p>
        </p:txBody>
      </p:sp>
    </p:spTree>
    <p:extLst>
      <p:ext uri="{BB962C8B-B14F-4D97-AF65-F5344CB8AC3E}">
        <p14:creationId xmlns:p14="http://schemas.microsoft.com/office/powerpoint/2010/main" val="3859977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95936" y="3439577"/>
            <a:ext cx="4824536" cy="3057202"/>
          </a:xfrm>
        </p:spPr>
        <p:txBody>
          <a:bodyPr>
            <a:normAutofit lnSpcReduction="10000"/>
          </a:bodyPr>
          <a:lstStyle/>
          <a:p>
            <a:r>
              <a:rPr lang="ru-RU" sz="2000" dirty="0" smtClean="0"/>
              <a:t>При повторении трудного фрагмента нужно следить за правильностью аппликатуры (последовательностью пальцев). Повторять только с использованием одной и той же пальцевой последовательности, иначе невозможно выработать навыки игры на инструменте.  Мышечная память – наиболее долговечный вид памяти, присущий человеку.</a:t>
            </a:r>
            <a:endParaRPr lang="ru-RU" sz="2000" dirty="0"/>
          </a:p>
        </p:txBody>
      </p:sp>
      <p:sp>
        <p:nvSpPr>
          <p:cNvPr id="3" name="Заголовок 2"/>
          <p:cNvSpPr>
            <a:spLocks noGrp="1"/>
          </p:cNvSpPr>
          <p:nvPr>
            <p:ph type="title"/>
          </p:nvPr>
        </p:nvSpPr>
        <p:spPr>
          <a:xfrm>
            <a:off x="467544" y="260648"/>
            <a:ext cx="8229600" cy="2808312"/>
          </a:xfrm>
        </p:spPr>
        <p:txBody>
          <a:bodyPr>
            <a:normAutofit/>
          </a:bodyPr>
          <a:lstStyle/>
          <a:p>
            <a:pPr algn="just"/>
            <a:r>
              <a:rPr lang="ru-RU" sz="2200" dirty="0" smtClean="0">
                <a:solidFill>
                  <a:schemeClr val="bg2">
                    <a:lumMod val="10000"/>
                  </a:schemeClr>
                </a:solidFill>
                <a:latin typeface="+mn-lt"/>
              </a:rPr>
              <a:t>	Если </a:t>
            </a:r>
            <a:r>
              <a:rPr lang="ru-RU" sz="2200" dirty="0">
                <a:solidFill>
                  <a:schemeClr val="bg2">
                    <a:lumMod val="10000"/>
                  </a:schemeClr>
                </a:solidFill>
                <a:latin typeface="+mn-lt"/>
              </a:rPr>
              <a:t>с первого раза не получается достичь качественного исполнения, следует повторить фрагмент несколько раз, пока качество не станет </a:t>
            </a:r>
            <a:r>
              <a:rPr lang="ru-RU" sz="2200" dirty="0" err="1">
                <a:solidFill>
                  <a:schemeClr val="bg2">
                    <a:lumMod val="10000"/>
                  </a:schemeClr>
                </a:solidFill>
                <a:latin typeface="+mn-lt"/>
              </a:rPr>
              <a:t>приемлимым</a:t>
            </a:r>
            <a:r>
              <a:rPr lang="ru-RU" sz="2200" dirty="0">
                <a:solidFill>
                  <a:schemeClr val="bg2">
                    <a:lumMod val="10000"/>
                  </a:schemeClr>
                </a:solidFill>
                <a:latin typeface="+mn-lt"/>
              </a:rPr>
              <a:t>. Таким образом, показываем учащемуся способ работы над музыкальным произведением «по частям», так как многократное повторение пьесы целиком не позволяет исправлять мелкие ошибки и требует гораздо больше времени и сил для освоения музыкального материала.</a:t>
            </a:r>
          </a:p>
        </p:txBody>
      </p:sp>
      <p:pic>
        <p:nvPicPr>
          <p:cNvPr id="3075" name="Picture 3" descr="C:\Users\Татьяна\Desktop\я\IMG_010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3031106"/>
            <a:ext cx="2599255" cy="3465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40587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197</TotalTime>
  <Words>1543</Words>
  <Application>Microsoft Office PowerPoint</Application>
  <PresentationFormat>Экран (4:3)</PresentationFormat>
  <Paragraphs>98</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Волна</vt:lpstr>
      <vt:lpstr>Муниципальное казенное образовательное учреждение дополнительного образования  «Любанская школа искусств»    ОТКРЫТЫЙ УРОК на тему: ««Работа над музыкальной выразительностью пьесы на начальном этапе обучения игре на фортепиано»  </vt:lpstr>
      <vt:lpstr>Тип урока: комбинированный (повторение ранее пройденного материала, получение и закрепление знаний, применение полученных знаний на практике). Форма урока – индивидуальное занятие.</vt:lpstr>
      <vt:lpstr>Организационные моменты урока: приветствие и проверка правильности посадки за инструмент.</vt:lpstr>
      <vt:lpstr>Цель урока - освоение средств музыкальной выразительности – штрихов и  динамических оттенков в музыкальном произведении (умение применять полученные знания на практике).</vt:lpstr>
      <vt:lpstr>Средства музыкальной выразительности</vt:lpstr>
      <vt:lpstr>Работа над музыкальным материалом (пьесами)</vt:lpstr>
      <vt:lpstr>Пьеса «Французская мелодия»  написана в двухчастной форме (период со связкой между предложениями).</vt:lpstr>
      <vt:lpstr>Штрих legato – соединяющий четыре восьмые, ассоциирующиеся с кружением, поворотом:</vt:lpstr>
      <vt:lpstr> Если с первого раза не получается достичь качественного исполнения, следует повторить фрагмент несколько раз, пока качество не станет приемлимым. Таким образом, показываем учащемуся способ работы над музыкальным произведением «по частям», так как многократное повторение пьесы целиком не позволяет исправлять мелкие ошибки и требует гораздо больше времени и сил для освоения музыкального материала.</vt:lpstr>
      <vt:lpstr>Вторая фраза (четыре такта) повторяет первую, за исключением окончания, которое переходит в связку между предложениями: </vt:lpstr>
      <vt:lpstr>Также надо внимательно отнестись к смене ключ в партии правой руки. Часто ребенок не видит знак басового ключа в тексте и, следовательно, берет неверные ноты. Первое предложение (до связки) исполняется с динамикой mf (меццо форте – не очень громко), так же, как и связка, второе предложение разнообразится динамикой p (пиано – тихо). При  выборе динамических оттенков ребенок должен ощущать силу нажатия на клавишу – сильнее для mf  и слабее для p.</vt:lpstr>
      <vt:lpstr>Ранее мы рассматривали общие для двух пьес средства музыкальной выразительности.   Различия в пьесах «Французская мелодия» и «Дождик»: </vt:lpstr>
      <vt:lpstr>Сравнивая ритмический рисунок пьес, нужно отметить одинаковый размер – 2/4, но игра пьес в различных темпах (с разной скоростью) исключает возможность «одинакового» исполнения. </vt:lpstr>
      <vt:lpstr>В данной пьесе следует обратить внимание на ритмичное исполнение восьмых, так как при игре чередованием рук часто возникают ритмические неровности, также следует делать легкий акцент на сильную долю и требовать от учащегося обязательного исполнения штриха staccato, чтобы передать музыкальный образ («дождик капает»). Если ребенок не выполняет данный штрих, он автоматически задерживает руки на клавишах, не выполняя пауз, что противоречит характеру пьесы. </vt:lpstr>
      <vt:lpstr>Начало средней части часто заставляет учащегося замедлить темп из-за смены ритмического рисунка: </vt:lpstr>
      <vt:lpstr>Очень важно научить ребенка вычленять из пьесы трудные фрагменты, проучивать их отдельно, соединяя потом в более крупные. Такой способ работы над музыкальным произведением существенно экономит время при разучивании текста.</vt:lpstr>
      <vt:lpstr>В конце урока учащейся класса фортепиано заданы вопросы  для проверки усвоения пройденного материала:</vt:lpstr>
      <vt:lpstr>Ответив на заданные вопросы, учащаяся первого класса фортепиано Кулагина Дарья показала хороший уровень усвоения материала, получила физические навыки для применения на практике динамических оттенков, освоила приемы для самостоятельной работы над пьесами.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Муниципальное казенное образовательное учреждение дополнительного образования  «Любанская школа искусств»    ОТКРЫТЫЙ УРОК на тему: ««Работа над музыкальной выразительностью пьесы на начальном этапе обучения игре на фортепиано»</dc:title>
  <dc:creator>Татьяна</dc:creator>
  <cp:lastModifiedBy>Татьяна</cp:lastModifiedBy>
  <cp:revision>17</cp:revision>
  <dcterms:created xsi:type="dcterms:W3CDTF">2017-06-05T12:24:58Z</dcterms:created>
  <dcterms:modified xsi:type="dcterms:W3CDTF">2017-06-05T21:57:22Z</dcterms:modified>
</cp:coreProperties>
</file>